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75" r:id="rId4"/>
    <p:sldId id="276" r:id="rId5"/>
    <p:sldId id="258" r:id="rId6"/>
    <p:sldId id="257" r:id="rId7"/>
    <p:sldId id="260" r:id="rId8"/>
    <p:sldId id="259" r:id="rId9"/>
    <p:sldId id="262" r:id="rId10"/>
    <p:sldId id="263" r:id="rId11"/>
    <p:sldId id="261" r:id="rId12"/>
    <p:sldId id="264" r:id="rId13"/>
    <p:sldId id="266" r:id="rId14"/>
    <p:sldId id="265" r:id="rId15"/>
    <p:sldId id="267" r:id="rId16"/>
    <p:sldId id="268" r:id="rId17"/>
    <p:sldId id="269" r:id="rId18"/>
    <p:sldId id="270" r:id="rId19"/>
    <p:sldId id="271" r:id="rId20"/>
    <p:sldId id="272" r:id="rId21"/>
    <p:sldId id="273" r:id="rId22"/>
    <p:sldId id="274" r:id="rId2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8335" autoAdjust="0"/>
  </p:normalViewPr>
  <p:slideViewPr>
    <p:cSldViewPr snapToGrid="0">
      <p:cViewPr>
        <p:scale>
          <a:sx n="100" d="100"/>
          <a:sy n="100" d="100"/>
        </p:scale>
        <p:origin x="-990" y="-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2C9F5B9-19E1-4F2B-9790-6801D5DBE8F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 xmlns:a16="http://schemas.microsoft.com/office/drawing/2014/main" id="{B7AD14D2-40DD-49FF-A167-4DC2D8C674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 xmlns:a16="http://schemas.microsoft.com/office/drawing/2014/main" id="{21F24602-F7A9-49D4-90A0-A617CF27578C}"/>
              </a:ext>
            </a:extLst>
          </p:cNvPr>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5" name="頁尾版面配置區 4">
            <a:extLst>
              <a:ext uri="{FF2B5EF4-FFF2-40B4-BE49-F238E27FC236}">
                <a16:creationId xmlns="" xmlns:a16="http://schemas.microsoft.com/office/drawing/2014/main" id="{DC94A27F-6A9B-481E-89FC-3493414F4FC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BEC9716A-F515-4E4B-96CB-680374D442EA}"/>
              </a:ext>
            </a:extLst>
          </p:cNvPr>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2843439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D6631A38-2067-481D-9040-A09E83A3C0E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68D36D8C-87BD-4741-B631-1D69D535422B}"/>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3DD0D612-1C06-49CB-81F8-AA36A4BC8C07}"/>
              </a:ext>
            </a:extLst>
          </p:cNvPr>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5" name="頁尾版面配置區 4">
            <a:extLst>
              <a:ext uri="{FF2B5EF4-FFF2-40B4-BE49-F238E27FC236}">
                <a16:creationId xmlns="" xmlns:a16="http://schemas.microsoft.com/office/drawing/2014/main" id="{914E8139-D583-4040-822D-1B3A8326A35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1F5F0818-C1A1-45F1-A890-7B1482376E89}"/>
              </a:ext>
            </a:extLst>
          </p:cNvPr>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2624922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 xmlns:a16="http://schemas.microsoft.com/office/drawing/2014/main" id="{1F805B1C-4D20-4093-9377-642DCADC7D9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608E9808-042C-4A21-B6FC-4585EBA6D30F}"/>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B5104ABB-7ECD-4C7A-907C-C38238B3C849}"/>
              </a:ext>
            </a:extLst>
          </p:cNvPr>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5" name="頁尾版面配置區 4">
            <a:extLst>
              <a:ext uri="{FF2B5EF4-FFF2-40B4-BE49-F238E27FC236}">
                <a16:creationId xmlns="" xmlns:a16="http://schemas.microsoft.com/office/drawing/2014/main" id="{5E960DA7-86C7-4CAE-9776-516769FCD1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3591BDD7-3AAB-476A-922A-A5A8D3A1C84C}"/>
              </a:ext>
            </a:extLst>
          </p:cNvPr>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2480897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1093045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743755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1326752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1065808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4052261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1142964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14894622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74290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61F3257-0EE0-47F3-841C-5C0D0EED6EA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 xmlns:a16="http://schemas.microsoft.com/office/drawing/2014/main" id="{618679E9-19BA-42A4-AE8F-1336B75936A8}"/>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15319174-F0E7-46C5-B88F-ADD4FF599513}"/>
              </a:ext>
            </a:extLst>
          </p:cNvPr>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5" name="頁尾版面配置區 4">
            <a:extLst>
              <a:ext uri="{FF2B5EF4-FFF2-40B4-BE49-F238E27FC236}">
                <a16:creationId xmlns="" xmlns:a16="http://schemas.microsoft.com/office/drawing/2014/main" id="{35FC958D-D5BD-4320-909C-6D247A03E2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95ECBCD2-34D1-4222-BB97-D0DE015649D1}"/>
              </a:ext>
            </a:extLst>
          </p:cNvPr>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295995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13441791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3224218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4220130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999C102-0B4C-477B-9719-6617AC8CB13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 xmlns:a16="http://schemas.microsoft.com/office/drawing/2014/main" id="{D569CF50-BB38-491E-B4D8-174CA4378A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 xmlns:a16="http://schemas.microsoft.com/office/drawing/2014/main" id="{215F1C73-1B30-4ADE-B06B-11F8891FCD8D}"/>
              </a:ext>
            </a:extLst>
          </p:cNvPr>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5" name="頁尾版面配置區 4">
            <a:extLst>
              <a:ext uri="{FF2B5EF4-FFF2-40B4-BE49-F238E27FC236}">
                <a16:creationId xmlns="" xmlns:a16="http://schemas.microsoft.com/office/drawing/2014/main" id="{C992A959-B66A-4426-963A-3B2496986DA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EE618D69-A3F0-4A20-8641-A027D426F22D}"/>
              </a:ext>
            </a:extLst>
          </p:cNvPr>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2983559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E65B90E-571A-4C8C-9715-E17F22D6888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 xmlns:a16="http://schemas.microsoft.com/office/drawing/2014/main" id="{30C780DF-BAD0-4E43-9664-CE1AB2A9679F}"/>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 xmlns:a16="http://schemas.microsoft.com/office/drawing/2014/main" id="{9F1FB4A7-9E69-4741-8BCA-5CCEAD36D69A}"/>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 xmlns:a16="http://schemas.microsoft.com/office/drawing/2014/main" id="{86F87878-21BA-4A33-9044-FE189D6AE728}"/>
              </a:ext>
            </a:extLst>
          </p:cNvPr>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6" name="頁尾版面配置區 5">
            <a:extLst>
              <a:ext uri="{FF2B5EF4-FFF2-40B4-BE49-F238E27FC236}">
                <a16:creationId xmlns="" xmlns:a16="http://schemas.microsoft.com/office/drawing/2014/main" id="{8BB72868-AF5B-4188-8EF9-24E2A480BF2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982C55CA-527B-449C-8536-85ADD4B06C7E}"/>
              </a:ext>
            </a:extLst>
          </p:cNvPr>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3178311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382118B2-C820-4003-B4C5-052E81F4BC5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 xmlns:a16="http://schemas.microsoft.com/office/drawing/2014/main" id="{3F5A0CE9-A7DF-4BBC-9068-8E8CDF518D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 xmlns:a16="http://schemas.microsoft.com/office/drawing/2014/main" id="{DB763FBF-72D5-4966-915C-56FE323EC6F2}"/>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 xmlns:a16="http://schemas.microsoft.com/office/drawing/2014/main" id="{6F856744-3297-47F9-9C86-DFD2945753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 xmlns:a16="http://schemas.microsoft.com/office/drawing/2014/main" id="{397B9B16-EDEC-4DC1-BFAC-BAA8BC66FB93}"/>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 xmlns:a16="http://schemas.microsoft.com/office/drawing/2014/main" id="{5263867A-174B-4EEA-B67E-FBE58334114F}"/>
              </a:ext>
            </a:extLst>
          </p:cNvPr>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8" name="頁尾版面配置區 7">
            <a:extLst>
              <a:ext uri="{FF2B5EF4-FFF2-40B4-BE49-F238E27FC236}">
                <a16:creationId xmlns="" xmlns:a16="http://schemas.microsoft.com/office/drawing/2014/main" id="{3C87EB23-DED4-47B8-BAD4-2401BD64E136}"/>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 xmlns:a16="http://schemas.microsoft.com/office/drawing/2014/main" id="{2CF43FC2-1C79-410B-851D-B962477491AB}"/>
              </a:ext>
            </a:extLst>
          </p:cNvPr>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3452277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41A51F98-E1CB-453E-9CA8-74E19FB8DC2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 xmlns:a16="http://schemas.microsoft.com/office/drawing/2014/main" id="{AD440A7D-2E65-47BA-9A07-58F613960D11}"/>
              </a:ext>
            </a:extLst>
          </p:cNvPr>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4" name="頁尾版面配置區 3">
            <a:extLst>
              <a:ext uri="{FF2B5EF4-FFF2-40B4-BE49-F238E27FC236}">
                <a16:creationId xmlns="" xmlns:a16="http://schemas.microsoft.com/office/drawing/2014/main" id="{433F09B8-4F8F-4182-8CE1-A420CA78548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 xmlns:a16="http://schemas.microsoft.com/office/drawing/2014/main" id="{4F14C29B-FAD3-46E6-8060-DBD4C87AA8C9}"/>
              </a:ext>
            </a:extLst>
          </p:cNvPr>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2792842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 xmlns:a16="http://schemas.microsoft.com/office/drawing/2014/main" id="{A975A1B0-6249-4255-880E-E8C863666782}"/>
              </a:ext>
            </a:extLst>
          </p:cNvPr>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3" name="頁尾版面配置區 2">
            <a:extLst>
              <a:ext uri="{FF2B5EF4-FFF2-40B4-BE49-F238E27FC236}">
                <a16:creationId xmlns="" xmlns:a16="http://schemas.microsoft.com/office/drawing/2014/main" id="{5A9401B9-4885-4CCC-9729-0B483BBF25B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 xmlns:a16="http://schemas.microsoft.com/office/drawing/2014/main" id="{52150FAB-E92E-46F7-A4E1-39881DB69AB2}"/>
              </a:ext>
            </a:extLst>
          </p:cNvPr>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1143711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25140CE-E992-4CA8-AFC2-F25E98A56B6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 xmlns:a16="http://schemas.microsoft.com/office/drawing/2014/main" id="{CAD5EBFE-6C5F-42A0-9838-746B8944B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 xmlns:a16="http://schemas.microsoft.com/office/drawing/2014/main" id="{8F93EB86-B3AD-4E59-95AB-B60130059E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 xmlns:a16="http://schemas.microsoft.com/office/drawing/2014/main" id="{CA8A476B-7B2A-4E8A-9270-BCD051700E17}"/>
              </a:ext>
            </a:extLst>
          </p:cNvPr>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6" name="頁尾版面配置區 5">
            <a:extLst>
              <a:ext uri="{FF2B5EF4-FFF2-40B4-BE49-F238E27FC236}">
                <a16:creationId xmlns="" xmlns:a16="http://schemas.microsoft.com/office/drawing/2014/main" id="{A189074D-36B2-4CB4-8BD6-3DED85FB52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8A1E48D0-ADE5-4CBD-BDB0-6499A484FD48}"/>
              </a:ext>
            </a:extLst>
          </p:cNvPr>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3443694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530F1F4B-D8BD-40C5-8888-E7997BE5365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 xmlns:a16="http://schemas.microsoft.com/office/drawing/2014/main" id="{A376CFA4-D895-4956-B455-7403B58709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 xmlns:a16="http://schemas.microsoft.com/office/drawing/2014/main" id="{D8EF0908-996E-464A-8081-CCB91FF69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 xmlns:a16="http://schemas.microsoft.com/office/drawing/2014/main" id="{84BEDED0-AF4B-41C2-BB39-41F45EF006B4}"/>
              </a:ext>
            </a:extLst>
          </p:cNvPr>
          <p:cNvSpPr>
            <a:spLocks noGrp="1"/>
          </p:cNvSpPr>
          <p:nvPr>
            <p:ph type="dt" sz="half" idx="10"/>
          </p:nvPr>
        </p:nvSpPr>
        <p:spPr/>
        <p:txBody>
          <a:bodyPr/>
          <a:lstStyle/>
          <a:p>
            <a:fld id="{C14A8D9B-3A28-4392-A04C-8C430CCADAB6}" type="datetimeFigureOut">
              <a:rPr lang="zh-TW" altLang="en-US" smtClean="0"/>
              <a:t>2018/4/13</a:t>
            </a:fld>
            <a:endParaRPr lang="zh-TW" altLang="en-US"/>
          </a:p>
        </p:txBody>
      </p:sp>
      <p:sp>
        <p:nvSpPr>
          <p:cNvPr id="6" name="頁尾版面配置區 5">
            <a:extLst>
              <a:ext uri="{FF2B5EF4-FFF2-40B4-BE49-F238E27FC236}">
                <a16:creationId xmlns="" xmlns:a16="http://schemas.microsoft.com/office/drawing/2014/main" id="{986BC101-F7CA-4CF9-AE75-D97C5E190DF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C4CAD46A-E95E-40EE-B676-DA4D213E8745}"/>
              </a:ext>
            </a:extLst>
          </p:cNvPr>
          <p:cNvSpPr>
            <a:spLocks noGrp="1"/>
          </p:cNvSpPr>
          <p:nvPr>
            <p:ph type="sldNum" sz="quarter" idx="12"/>
          </p:nvPr>
        </p:nvSpPr>
        <p:spPr/>
        <p:txBody>
          <a:body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306033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 xmlns:a16="http://schemas.microsoft.com/office/drawing/2014/main" id="{99A86C71-03F2-4838-B056-81AC06F8E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 xmlns:a16="http://schemas.microsoft.com/office/drawing/2014/main" id="{1E6C554A-5FB9-4959-A669-0682B470A6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0FF2856A-F983-4F3F-B599-4D43C7FB43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A8D9B-3A28-4392-A04C-8C430CCADAB6}" type="datetimeFigureOut">
              <a:rPr lang="zh-TW" altLang="en-US" smtClean="0"/>
              <a:t>2018/4/13</a:t>
            </a:fld>
            <a:endParaRPr lang="zh-TW" altLang="en-US"/>
          </a:p>
        </p:txBody>
      </p:sp>
      <p:sp>
        <p:nvSpPr>
          <p:cNvPr id="5" name="頁尾版面配置區 4">
            <a:extLst>
              <a:ext uri="{FF2B5EF4-FFF2-40B4-BE49-F238E27FC236}">
                <a16:creationId xmlns="" xmlns:a16="http://schemas.microsoft.com/office/drawing/2014/main" id="{24C15891-B03B-4EA1-8E4B-97FB844C3C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 xmlns:a16="http://schemas.microsoft.com/office/drawing/2014/main" id="{4475EC9F-FD7E-4259-ABA3-09677C69F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1325793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A8D9B-3A28-4392-A04C-8C430CCADAB6}" type="datetimeFigureOut">
              <a:rPr lang="zh-TW" altLang="en-US" smtClean="0"/>
              <a:t>2018/4/13</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0BD4BA-814F-4323-9B2B-3FDA02E7C368}" type="slidenum">
              <a:rPr lang="zh-TW" altLang="en-US" smtClean="0"/>
              <a:t>‹#›</a:t>
            </a:fld>
            <a:endParaRPr lang="zh-TW" altLang="en-US"/>
          </a:p>
        </p:txBody>
      </p:sp>
    </p:spTree>
    <p:extLst>
      <p:ext uri="{BB962C8B-B14F-4D97-AF65-F5344CB8AC3E}">
        <p14:creationId xmlns:p14="http://schemas.microsoft.com/office/powerpoint/2010/main" val="15646747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hyperlink" Target="http://gomypay.asia/"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2" descr="D:\美工\Kuco co\素材\時尚PSD(圖庫)\金融科技\圖片\素材中国sccnn.com_2016060124_010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xmlns="" id="{E0B7D308-F485-4C8E-A902-2FCF6D494C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72097" y="1388534"/>
            <a:ext cx="4248047" cy="37676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 xmlns:a16="http://schemas.microsoft.com/office/drawing/2014/main" id="{5F682005-E2EF-468E-906D-25D70DDFF58E}"/>
              </a:ext>
            </a:extLst>
          </p:cNvPr>
          <p:cNvSpPr>
            <a:spLocks noGrp="1"/>
          </p:cNvSpPr>
          <p:nvPr>
            <p:ph type="ctrTitle"/>
          </p:nvPr>
        </p:nvSpPr>
        <p:spPr>
          <a:xfrm>
            <a:off x="1397000" y="3119967"/>
            <a:ext cx="9144000" cy="2900518"/>
          </a:xfrm>
        </p:spPr>
        <p:txBody>
          <a:bodyPr>
            <a:normAutofit/>
          </a:bodyPr>
          <a:lstStyle/>
          <a:p>
            <a:r>
              <a:rPr lang="zh-TW" altLang="en-US" dirty="0">
                <a:solidFill>
                  <a:srgbClr val="FFFF00"/>
                </a:solidFill>
                <a:latin typeface="華康粗黑體" pitchFamily="49" charset="-120"/>
                <a:ea typeface="華康粗黑體" pitchFamily="49" charset="-120"/>
              </a:rPr>
              <a:t>萬事達線上金流刷卡</a:t>
            </a:r>
            <a:r>
              <a:rPr lang="zh-TW" altLang="en-US" dirty="0" smtClean="0">
                <a:solidFill>
                  <a:srgbClr val="FFFF00"/>
                </a:solidFill>
                <a:latin typeface="華康粗黑體" pitchFamily="49" charset="-120"/>
                <a:ea typeface="華康粗黑體" pitchFamily="49" charset="-120"/>
              </a:rPr>
              <a:t>系統</a:t>
            </a:r>
            <a:endParaRPr lang="zh-TW" altLang="en-US" dirty="0">
              <a:solidFill>
                <a:srgbClr val="FFFF00"/>
              </a:solidFill>
              <a:latin typeface="華康粗黑體" pitchFamily="49" charset="-120"/>
              <a:ea typeface="華康粗黑體" pitchFamily="49" charset="-120"/>
            </a:endParaRPr>
          </a:p>
        </p:txBody>
      </p:sp>
    </p:spTree>
    <p:extLst>
      <p:ext uri="{BB962C8B-B14F-4D97-AF65-F5344CB8AC3E}">
        <p14:creationId xmlns:p14="http://schemas.microsoft.com/office/powerpoint/2010/main" val="29316157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 xmlns:a16="http://schemas.microsoft.com/office/drawing/2014/main" id="{CF62D2A7-8207-488C-9F46-316BA81A16C8}"/>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 xmlns:a16="http://schemas.microsoft.com/office/drawing/2014/main" id="{52AC6D7F-F068-4E11-BB06-F601D89BB980}"/>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內容版面配置區 4">
            <a:extLst>
              <a:ext uri="{FF2B5EF4-FFF2-40B4-BE49-F238E27FC236}">
                <a16:creationId xmlns="" xmlns:a16="http://schemas.microsoft.com/office/drawing/2014/main" id="{CBC58E1E-7035-443B-B15C-578765A8A152}"/>
              </a:ext>
            </a:extLst>
          </p:cNvPr>
          <p:cNvPicPr>
            <a:picLocks noChangeAspect="1"/>
          </p:cNvPicPr>
          <p:nvPr/>
        </p:nvPicPr>
        <p:blipFill rotWithShape="1">
          <a:blip r:embed="rId2">
            <a:extLst>
              <a:ext uri="{28A0092B-C50C-407E-A947-70E740481C1C}">
                <a14:useLocalDpi xmlns:a14="http://schemas.microsoft.com/office/drawing/2010/main" val="0"/>
              </a:ext>
            </a:extLst>
          </a:blip>
          <a:srcRect l="26662" t="54989" r="28433" b="12900"/>
          <a:stretch/>
        </p:blipFill>
        <p:spPr>
          <a:xfrm>
            <a:off x="6841460" y="1419704"/>
            <a:ext cx="5350540" cy="2152171"/>
          </a:xfrm>
          <a:prstGeom prst="rect">
            <a:avLst/>
          </a:prstGeom>
        </p:spPr>
      </p:pic>
      <p:sp>
        <p:nvSpPr>
          <p:cNvPr id="2" name="標題 1">
            <a:extLst>
              <a:ext uri="{FF2B5EF4-FFF2-40B4-BE49-F238E27FC236}">
                <a16:creationId xmlns="" xmlns:a16="http://schemas.microsoft.com/office/drawing/2014/main" id="{D5B6D999-FC15-4CDE-9AB5-4EEE65456DC6}"/>
              </a:ext>
            </a:extLst>
          </p:cNvPr>
          <p:cNvSpPr>
            <a:spLocks noGrp="1"/>
          </p:cNvSpPr>
          <p:nvPr>
            <p:ph type="title"/>
          </p:nvPr>
        </p:nvSpPr>
        <p:spPr>
          <a:xfrm>
            <a:off x="762001" y="803325"/>
            <a:ext cx="5314536" cy="1325563"/>
          </a:xfrm>
        </p:spPr>
        <p:txBody>
          <a:bodyPr>
            <a:normAutofit/>
          </a:bodyPr>
          <a:lstStyle/>
          <a:p>
            <a:r>
              <a:rPr lang="zh-TW" altLang="en-US" b="1" dirty="0"/>
              <a:t>黑名單卡號管理</a:t>
            </a:r>
          </a:p>
        </p:txBody>
      </p:sp>
      <p:sp>
        <p:nvSpPr>
          <p:cNvPr id="10" name="Content Placeholder 9">
            <a:extLst>
              <a:ext uri="{FF2B5EF4-FFF2-40B4-BE49-F238E27FC236}">
                <a16:creationId xmlns="" xmlns:a16="http://schemas.microsoft.com/office/drawing/2014/main" id="{63CE6840-C090-433F-9396-6600B819A6A4}"/>
              </a:ext>
            </a:extLst>
          </p:cNvPr>
          <p:cNvSpPr>
            <a:spLocks noGrp="1"/>
          </p:cNvSpPr>
          <p:nvPr>
            <p:ph idx="1"/>
          </p:nvPr>
        </p:nvSpPr>
        <p:spPr>
          <a:xfrm>
            <a:off x="250160" y="1974217"/>
            <a:ext cx="6400800" cy="4515483"/>
          </a:xfrm>
        </p:spPr>
        <p:txBody>
          <a:bodyPr anchor="t">
            <a:normAutofit lnSpcReduction="10000"/>
          </a:bodyPr>
          <a:lstStyle/>
          <a:p>
            <a:pPr>
              <a:lnSpc>
                <a:spcPct val="150000"/>
              </a:lnSpc>
            </a:pPr>
            <a:r>
              <a:rPr lang="zh-TW" altLang="zh-TW" dirty="0"/>
              <a:t>最高權限管理員可在此輸入黑名單卡號，往後此張信用卡將無法在您的店家或是網頁及其他行動裝置使用，若要新增黑名單之卡號，請點選網頁右上方『新增』，輸入信用卡卡號，並在啟用欄位上選擇信用卡啟用或是停用</a:t>
            </a:r>
            <a:endParaRPr lang="en-US" altLang="zh-TW" dirty="0"/>
          </a:p>
          <a:p>
            <a:endParaRPr lang="en-US" sz="1800" dirty="0"/>
          </a:p>
        </p:txBody>
      </p:sp>
      <p:sp>
        <p:nvSpPr>
          <p:cNvPr id="9" name="矩形 8"/>
          <p:cNvSpPr/>
          <p:nvPr/>
        </p:nvSpPr>
        <p:spPr>
          <a:xfrm>
            <a:off x="8187542" y="2069821"/>
            <a:ext cx="1912421" cy="357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1562509" y="1422016"/>
            <a:ext cx="382879" cy="213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2410387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 xmlns:a16="http://schemas.microsoft.com/office/drawing/2014/main" id="{E862BE82-D00D-42C1-BF16-93AA37870C32}"/>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 xmlns:a16="http://schemas.microsoft.com/office/drawing/2014/main" id="{F6D92C2D-1D3D-4974-918C-06579FB354A9}"/>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內容版面配置區 4">
            <a:extLst>
              <a:ext uri="{FF2B5EF4-FFF2-40B4-BE49-F238E27FC236}">
                <a16:creationId xmlns="" xmlns:a16="http://schemas.microsoft.com/office/drawing/2014/main" id="{B891EA48-B43C-4F72-A140-C4EF17599E38}"/>
              </a:ext>
            </a:extLst>
          </p:cNvPr>
          <p:cNvPicPr>
            <a:picLocks noChangeAspect="1"/>
          </p:cNvPicPr>
          <p:nvPr/>
        </p:nvPicPr>
        <p:blipFill rotWithShape="1">
          <a:blip r:embed="rId2">
            <a:extLst>
              <a:ext uri="{28A0092B-C50C-407E-A947-70E740481C1C}">
                <a14:useLocalDpi xmlns:a14="http://schemas.microsoft.com/office/drawing/2010/main" val="0"/>
              </a:ext>
            </a:extLst>
          </a:blip>
          <a:srcRect l="27094" t="32783" r="30240" b="26582"/>
          <a:stretch/>
        </p:blipFill>
        <p:spPr>
          <a:xfrm>
            <a:off x="5238124" y="1729046"/>
            <a:ext cx="6759160" cy="3802028"/>
          </a:xfrm>
          <a:prstGeom prst="rect">
            <a:avLst/>
          </a:prstGeom>
        </p:spPr>
      </p:pic>
      <p:sp>
        <p:nvSpPr>
          <p:cNvPr id="2" name="標題 1">
            <a:extLst>
              <a:ext uri="{FF2B5EF4-FFF2-40B4-BE49-F238E27FC236}">
                <a16:creationId xmlns="" xmlns:a16="http://schemas.microsoft.com/office/drawing/2014/main" id="{0D8D3C64-30E2-4602-BD5D-30A05AB4DD0E}"/>
              </a:ext>
            </a:extLst>
          </p:cNvPr>
          <p:cNvSpPr>
            <a:spLocks noGrp="1"/>
          </p:cNvSpPr>
          <p:nvPr>
            <p:ph type="title"/>
          </p:nvPr>
        </p:nvSpPr>
        <p:spPr>
          <a:xfrm>
            <a:off x="540692" y="213890"/>
            <a:ext cx="4062643" cy="1043409"/>
          </a:xfrm>
        </p:spPr>
        <p:txBody>
          <a:bodyPr>
            <a:normAutofit/>
          </a:bodyPr>
          <a:lstStyle/>
          <a:p>
            <a:r>
              <a:rPr lang="zh-TW" altLang="en-US" sz="4000" b="1" dirty="0"/>
              <a:t>發送簡訊記錄</a:t>
            </a:r>
          </a:p>
        </p:txBody>
      </p:sp>
      <p:sp>
        <p:nvSpPr>
          <p:cNvPr id="10" name="Content Placeholder 9">
            <a:extLst>
              <a:ext uri="{FF2B5EF4-FFF2-40B4-BE49-F238E27FC236}">
                <a16:creationId xmlns="" xmlns:a16="http://schemas.microsoft.com/office/drawing/2014/main" id="{9504B113-9900-4AC3-A248-1CC96AB353D2}"/>
              </a:ext>
            </a:extLst>
          </p:cNvPr>
          <p:cNvSpPr>
            <a:spLocks noGrp="1"/>
          </p:cNvSpPr>
          <p:nvPr>
            <p:ph idx="1"/>
          </p:nvPr>
        </p:nvSpPr>
        <p:spPr>
          <a:xfrm>
            <a:off x="80324" y="1231447"/>
            <a:ext cx="5129851" cy="3302453"/>
          </a:xfrm>
        </p:spPr>
        <p:txBody>
          <a:bodyPr anchor="t">
            <a:normAutofit fontScale="92500"/>
          </a:bodyPr>
          <a:lstStyle/>
          <a:p>
            <a:r>
              <a:rPr lang="zh-TW" altLang="zh-TW" dirty="0"/>
              <a:t>當店家刷卡成功後，系統會自動發送簡訊至客戶手機，而所有簡訊交易記錄即可在此查詢，若是退款處理系統也會發送簡訊至客戶手機，也可以在此查詢退款交易記錄，但若交易不成功或是其他狀況則系統不會發送任何簡訊或是紀錄，請店家自行留意。簡訊記錄如</a:t>
            </a:r>
            <a:r>
              <a:rPr lang="zh-TW" altLang="en-US" dirty="0"/>
              <a:t>右</a:t>
            </a:r>
            <a:r>
              <a:rPr lang="zh-TW" altLang="zh-TW" dirty="0"/>
              <a:t>圖所示</a:t>
            </a:r>
            <a:endParaRPr lang="en-US" sz="1800" dirty="0"/>
          </a:p>
        </p:txBody>
      </p:sp>
      <p:sp>
        <p:nvSpPr>
          <p:cNvPr id="7" name="矩形 6"/>
          <p:cNvSpPr/>
          <p:nvPr/>
        </p:nvSpPr>
        <p:spPr>
          <a:xfrm>
            <a:off x="11606092" y="1704107"/>
            <a:ext cx="382879" cy="1693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9270188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美工\Kuco co\PPT模板\PPT底圖(內頁-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485900"/>
            <a:ext cx="12280900" cy="53975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 xmlns:a16="http://schemas.microsoft.com/office/drawing/2014/main" id="{CE9547B1-8489-4A47-B9CC-AE29A417721A}"/>
              </a:ext>
            </a:extLst>
          </p:cNvPr>
          <p:cNvSpPr>
            <a:spLocks noGrp="1"/>
          </p:cNvSpPr>
          <p:nvPr>
            <p:ph type="title"/>
          </p:nvPr>
        </p:nvSpPr>
        <p:spPr>
          <a:xfrm>
            <a:off x="887413" y="122237"/>
            <a:ext cx="11329987" cy="1325563"/>
          </a:xfrm>
        </p:spPr>
        <p:txBody>
          <a:bodyPr>
            <a:normAutofit fontScale="90000"/>
          </a:bodyPr>
          <a:lstStyle/>
          <a:p>
            <a:r>
              <a:rPr lang="zh-TW" altLang="en-US" sz="3600" dirty="0">
                <a:solidFill>
                  <a:srgbClr val="0070C0"/>
                </a:solidFill>
              </a:rPr>
              <a:t>檔案下載</a:t>
            </a:r>
            <a:r>
              <a:rPr lang="zh-TW" altLang="en-US" sz="3600" dirty="0"/>
              <a:t>：店家可在此頁面下載相關文件資訊如：操作手冊等</a:t>
            </a:r>
            <a:r>
              <a:rPr lang="en-US" altLang="zh-TW" sz="3600" dirty="0"/>
              <a:t/>
            </a:r>
            <a:br>
              <a:rPr lang="en-US" altLang="zh-TW" sz="3600" dirty="0"/>
            </a:br>
            <a:r>
              <a:rPr lang="zh-TW" altLang="en-US" sz="3600" dirty="0">
                <a:solidFill>
                  <a:schemeClr val="accent1"/>
                </a:solidFill>
              </a:rPr>
              <a:t>交易資料</a:t>
            </a:r>
            <a:r>
              <a:rPr lang="zh-TW" altLang="en-US" sz="3600" dirty="0"/>
              <a:t>：店家所有交易資料及記錄皆可在此查詢，點選網路右上方查詢紀錄，輸入查詢的資料即可；如下圖所示</a:t>
            </a:r>
          </a:p>
        </p:txBody>
      </p:sp>
      <p:pic>
        <p:nvPicPr>
          <p:cNvPr id="5" name="內容版面配置區 4" descr="一張含有 螢幕擷取畫面 的圖片&#10;&#10;描述是以非常高的可信度產生">
            <a:extLst>
              <a:ext uri="{FF2B5EF4-FFF2-40B4-BE49-F238E27FC236}">
                <a16:creationId xmlns="" xmlns:a16="http://schemas.microsoft.com/office/drawing/2014/main" id="{0B76B970-B058-42F6-8BA2-2E9A6AD3DAB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6236" t="36843" r="28329" b="17367"/>
          <a:stretch/>
        </p:blipFill>
        <p:spPr>
          <a:xfrm>
            <a:off x="1743216" y="1661609"/>
            <a:ext cx="9172434" cy="5046082"/>
          </a:xfrm>
        </p:spPr>
      </p:pic>
      <p:pic>
        <p:nvPicPr>
          <p:cNvPr id="6" name="Picture 4" descr="C:\Users\sunny\Desktop\0056a259fd036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422" y="165473"/>
            <a:ext cx="698128" cy="69812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869871" y="2155306"/>
            <a:ext cx="8811984" cy="39711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6159237" y="6361548"/>
            <a:ext cx="382879" cy="213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9844546" y="1642690"/>
            <a:ext cx="1086690" cy="213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81997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美工\Kuco co\PPT模板\PPT底圖(內頁-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485900"/>
            <a:ext cx="12280900" cy="53975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 xmlns:a16="http://schemas.microsoft.com/office/drawing/2014/main" id="{75A87D29-E268-4F57-AAB6-919CF230BC5C}"/>
              </a:ext>
            </a:extLst>
          </p:cNvPr>
          <p:cNvSpPr>
            <a:spLocks noGrp="1"/>
          </p:cNvSpPr>
          <p:nvPr>
            <p:ph type="title"/>
          </p:nvPr>
        </p:nvSpPr>
        <p:spPr>
          <a:xfrm>
            <a:off x="895351" y="122237"/>
            <a:ext cx="10515600" cy="1325563"/>
          </a:xfrm>
        </p:spPr>
        <p:txBody>
          <a:bodyPr>
            <a:noAutofit/>
          </a:bodyPr>
          <a:lstStyle/>
          <a:p>
            <a:r>
              <a:rPr lang="zh-TW" altLang="en-US" sz="3600" dirty="0">
                <a:solidFill>
                  <a:schemeClr val="accent1"/>
                </a:solidFill>
              </a:rPr>
              <a:t>授權交易</a:t>
            </a:r>
            <a:r>
              <a:rPr lang="zh-TW" altLang="en-US" sz="3600" dirty="0"/>
              <a:t>：為最高權限者在此手動輸入店家客戶信用卡客戶信用卡交易授權資料，如下圖</a:t>
            </a:r>
            <a:r>
              <a:rPr lang="zh-TW" altLang="en-US" sz="3600" dirty="0" smtClean="0"/>
              <a:t>所示</a:t>
            </a:r>
            <a:endParaRPr lang="zh-TW" altLang="en-US" sz="3600" dirty="0"/>
          </a:p>
        </p:txBody>
      </p:sp>
      <p:pic>
        <p:nvPicPr>
          <p:cNvPr id="5" name="內容版面配置區 4" descr="一張含有 螢幕擷取畫面 的圖片&#10;&#10;描述是以非常高的可信度產生">
            <a:extLst>
              <a:ext uri="{FF2B5EF4-FFF2-40B4-BE49-F238E27FC236}">
                <a16:creationId xmlns="" xmlns:a16="http://schemas.microsoft.com/office/drawing/2014/main" id="{6BE69C40-65D1-48D2-91DF-60C931D004F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251" t="40569" r="25989" b="30755"/>
          <a:stretch/>
        </p:blipFill>
        <p:spPr>
          <a:xfrm>
            <a:off x="-1" y="2282825"/>
            <a:ext cx="12179497" cy="4029075"/>
          </a:xfrm>
        </p:spPr>
      </p:pic>
      <p:pic>
        <p:nvPicPr>
          <p:cNvPr id="6" name="Picture 4" descr="C:\Users\sunny\Desktop\0056a259fd036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422" y="165473"/>
            <a:ext cx="698128" cy="69812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527469" y="5081388"/>
            <a:ext cx="524082" cy="213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57201" y="3186087"/>
            <a:ext cx="4339737" cy="18264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1404569" y="2329876"/>
            <a:ext cx="732014" cy="213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50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美工\Kuco co\PPT模板\PPT底圖(內頁-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485900"/>
            <a:ext cx="12280900" cy="53975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 xmlns:a16="http://schemas.microsoft.com/office/drawing/2014/main" id="{8AB62168-51F8-4075-8381-2193F76E850C}"/>
              </a:ext>
            </a:extLst>
          </p:cNvPr>
          <p:cNvSpPr>
            <a:spLocks noGrp="1"/>
          </p:cNvSpPr>
          <p:nvPr>
            <p:ph type="title"/>
          </p:nvPr>
        </p:nvSpPr>
        <p:spPr>
          <a:xfrm>
            <a:off x="901700" y="95250"/>
            <a:ext cx="10998200" cy="1543050"/>
          </a:xfrm>
        </p:spPr>
        <p:txBody>
          <a:bodyPr>
            <a:noAutofit/>
          </a:bodyPr>
          <a:lstStyle/>
          <a:p>
            <a:r>
              <a:rPr lang="zh-TW" altLang="zh-TW" sz="2800" dirty="0">
                <a:solidFill>
                  <a:schemeClr val="accent1"/>
                </a:solidFill>
              </a:rPr>
              <a:t>新增定期扣款</a:t>
            </a:r>
            <a:r>
              <a:rPr lang="zh-TW" altLang="zh-TW" sz="2800" dirty="0"/>
              <a:t>： 批次授權即是信用卡分期付款，最高權限者可在此輸入首期金額</a:t>
            </a:r>
            <a:r>
              <a:rPr lang="en-US" altLang="zh-TW" sz="2800" dirty="0"/>
              <a:t>(</a:t>
            </a:r>
            <a:r>
              <a:rPr lang="zh-TW" altLang="zh-TW" sz="2800" dirty="0"/>
              <a:t>無首期金額者請輸入</a:t>
            </a:r>
            <a:r>
              <a:rPr lang="en-US" altLang="zh-TW" sz="2800" dirty="0"/>
              <a:t>0)</a:t>
            </a:r>
            <a:r>
              <a:rPr lang="zh-TW" altLang="zh-TW" sz="2800" dirty="0"/>
              <a:t>、分期總金額</a:t>
            </a:r>
            <a:r>
              <a:rPr lang="en-US" altLang="zh-TW" sz="2800" dirty="0"/>
              <a:t>(</a:t>
            </a:r>
            <a:r>
              <a:rPr lang="zh-TW" altLang="zh-TW" sz="2800" dirty="0"/>
              <a:t>不包含首期金額</a:t>
            </a:r>
            <a:r>
              <a:rPr lang="en-US" altLang="zh-TW" sz="2800" dirty="0"/>
              <a:t>)</a:t>
            </a:r>
            <a:r>
              <a:rPr lang="zh-TW" altLang="zh-TW" sz="2800" dirty="0"/>
              <a:t>、分期期數、分期開始付款日期、分期扣款日、商品資訊</a:t>
            </a:r>
            <a:r>
              <a:rPr lang="en-US" altLang="zh-TW" sz="2800" dirty="0"/>
              <a:t>......</a:t>
            </a:r>
            <a:r>
              <a:rPr lang="zh-TW" altLang="zh-TW" sz="2800" dirty="0"/>
              <a:t>等。</a:t>
            </a:r>
            <a:endParaRPr lang="zh-TW" altLang="en-US" sz="2800" dirty="0"/>
          </a:p>
        </p:txBody>
      </p:sp>
      <p:pic>
        <p:nvPicPr>
          <p:cNvPr id="5" name="內容版面配置區 4" descr="一張含有 螢幕擷取畫面 的圖片&#10;&#10;描述是以非常高的可信度產生">
            <a:extLst>
              <a:ext uri="{FF2B5EF4-FFF2-40B4-BE49-F238E27FC236}">
                <a16:creationId xmlns="" xmlns:a16="http://schemas.microsoft.com/office/drawing/2014/main" id="{0A5E326A-9C7F-4057-9802-DE1276B14E8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497" t="32908" r="25990" b="23531"/>
          <a:stretch/>
        </p:blipFill>
        <p:spPr>
          <a:xfrm>
            <a:off x="1244600" y="1748505"/>
            <a:ext cx="9563100" cy="4830095"/>
          </a:xfrm>
        </p:spPr>
      </p:pic>
      <p:pic>
        <p:nvPicPr>
          <p:cNvPr id="6" name="Picture 4" descr="C:\Users\sunny\Desktop\0056a259fd036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422" y="165473"/>
            <a:ext cx="698128" cy="69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898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美工\Kuco co\PPT模板\PPT底圖(內頁-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485900"/>
            <a:ext cx="12280900" cy="53975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 xmlns:a16="http://schemas.microsoft.com/office/drawing/2014/main" id="{CBF04724-B7F5-4DEE-8516-A2783133241E}"/>
              </a:ext>
            </a:extLst>
          </p:cNvPr>
          <p:cNvSpPr>
            <a:spLocks noGrp="1"/>
          </p:cNvSpPr>
          <p:nvPr>
            <p:ph type="title"/>
          </p:nvPr>
        </p:nvSpPr>
        <p:spPr>
          <a:xfrm>
            <a:off x="1003300" y="441325"/>
            <a:ext cx="10947400" cy="1325563"/>
          </a:xfrm>
        </p:spPr>
        <p:txBody>
          <a:bodyPr>
            <a:normAutofit fontScale="90000"/>
          </a:bodyPr>
          <a:lstStyle/>
          <a:p>
            <a:r>
              <a:rPr lang="zh-TW" altLang="zh-TW" sz="3600" dirty="0">
                <a:solidFill>
                  <a:srgbClr val="0070C0"/>
                </a:solidFill>
              </a:rPr>
              <a:t>定期扣款管理</a:t>
            </a:r>
            <a:r>
              <a:rPr lang="zh-TW" altLang="zh-TW" sz="3600" dirty="0"/>
              <a:t>：所有批次授權資料皆可在此管理，包括交易成功與否、解約或是修改</a:t>
            </a:r>
            <a:r>
              <a:rPr lang="en-US" altLang="zh-TW" sz="3600" dirty="0"/>
              <a:t>......</a:t>
            </a:r>
            <a:r>
              <a:rPr lang="zh-TW" altLang="zh-TW" sz="3600" dirty="0"/>
              <a:t>等。</a:t>
            </a:r>
            <a:br>
              <a:rPr lang="zh-TW" altLang="zh-TW" sz="3600" dirty="0"/>
            </a:br>
            <a:r>
              <a:rPr lang="zh-TW" altLang="zh-TW" sz="3600" dirty="0"/>
              <a:t>注意：回單方式為本公司系統預設，故不需設定</a:t>
            </a:r>
            <a:r>
              <a:rPr lang="zh-TW" altLang="zh-TW" dirty="0"/>
              <a:t/>
            </a:r>
            <a:br>
              <a:rPr lang="zh-TW" altLang="zh-TW" dirty="0"/>
            </a:br>
            <a:endParaRPr lang="zh-TW" altLang="en-US" dirty="0"/>
          </a:p>
        </p:txBody>
      </p:sp>
      <p:pic>
        <p:nvPicPr>
          <p:cNvPr id="5" name="內容版面配置區 4" descr="一張含有 螢幕擷取畫面 的圖片&#10;&#10;描述是以非常高的可信度產生">
            <a:extLst>
              <a:ext uri="{FF2B5EF4-FFF2-40B4-BE49-F238E27FC236}">
                <a16:creationId xmlns="" xmlns:a16="http://schemas.microsoft.com/office/drawing/2014/main" id="{FC7B6273-448F-4AA8-AE77-7DE6E923DCD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374" t="35535" r="28329" b="28129"/>
          <a:stretch/>
        </p:blipFill>
        <p:spPr>
          <a:xfrm>
            <a:off x="657225" y="1764253"/>
            <a:ext cx="11106150" cy="4903247"/>
          </a:xfrm>
        </p:spPr>
      </p:pic>
      <p:pic>
        <p:nvPicPr>
          <p:cNvPr id="6" name="Picture 4" descr="C:\Users\sunny\Desktop\0056a259fd036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422" y="165473"/>
            <a:ext cx="698128" cy="69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72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美工\Kuco co\PPT模板\PPT底圖(內頁-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485900"/>
            <a:ext cx="12280900" cy="53975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 xmlns:a16="http://schemas.microsoft.com/office/drawing/2014/main" id="{AD02C259-6433-4E4A-A80D-87F98DB337F7}"/>
              </a:ext>
            </a:extLst>
          </p:cNvPr>
          <p:cNvSpPr>
            <a:spLocks noGrp="1"/>
          </p:cNvSpPr>
          <p:nvPr>
            <p:ph type="title"/>
          </p:nvPr>
        </p:nvSpPr>
        <p:spPr>
          <a:xfrm>
            <a:off x="1155700" y="13073"/>
            <a:ext cx="10515600" cy="1325563"/>
          </a:xfrm>
        </p:spPr>
        <p:txBody>
          <a:bodyPr>
            <a:normAutofit/>
          </a:bodyPr>
          <a:lstStyle/>
          <a:p>
            <a:r>
              <a:rPr lang="zh-TW" altLang="en-US" sz="3200" dirty="0">
                <a:solidFill>
                  <a:srgbClr val="0070C0"/>
                </a:solidFill>
              </a:rPr>
              <a:t>調單資料</a:t>
            </a:r>
            <a:r>
              <a:rPr lang="zh-TW" altLang="en-US" sz="3200" dirty="0"/>
              <a:t>：如客戶在信用卡交易時有疑慮，可在此查詢</a:t>
            </a:r>
          </a:p>
        </p:txBody>
      </p:sp>
      <p:pic>
        <p:nvPicPr>
          <p:cNvPr id="5" name="內容版面配置區 4">
            <a:extLst>
              <a:ext uri="{FF2B5EF4-FFF2-40B4-BE49-F238E27FC236}">
                <a16:creationId xmlns="" xmlns:a16="http://schemas.microsoft.com/office/drawing/2014/main" id="{FB872F5E-0469-4488-BB36-DCF53D95056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374" t="34659" r="33501" b="35133"/>
          <a:stretch/>
        </p:blipFill>
        <p:spPr>
          <a:xfrm>
            <a:off x="0" y="1668186"/>
            <a:ext cx="12192000" cy="5037414"/>
          </a:xfrm>
        </p:spPr>
      </p:pic>
      <p:pic>
        <p:nvPicPr>
          <p:cNvPr id="6" name="Picture 4" descr="C:\Users\sunny\Desktop\0056a259fd036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422" y="165473"/>
            <a:ext cx="698128" cy="69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32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美工\Kuco co\PPT模板\PPT底圖(內頁-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587500"/>
            <a:ext cx="12280900" cy="52959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 xmlns:a16="http://schemas.microsoft.com/office/drawing/2014/main" id="{461ADD2D-722F-48B6-B0D8-FA7282443579}"/>
              </a:ext>
            </a:extLst>
          </p:cNvPr>
          <p:cNvSpPr>
            <a:spLocks noGrp="1"/>
          </p:cNvSpPr>
          <p:nvPr>
            <p:ph type="title"/>
          </p:nvPr>
        </p:nvSpPr>
        <p:spPr>
          <a:xfrm>
            <a:off x="917574" y="727075"/>
            <a:ext cx="10791825" cy="1325563"/>
          </a:xfrm>
        </p:spPr>
        <p:txBody>
          <a:bodyPr>
            <a:noAutofit/>
          </a:bodyPr>
          <a:lstStyle/>
          <a:p>
            <a:r>
              <a:rPr lang="zh-TW" altLang="zh-TW" sz="3600" dirty="0">
                <a:solidFill>
                  <a:srgbClr val="0070C0"/>
                </a:solidFill>
              </a:rPr>
              <a:t>退貨資料</a:t>
            </a:r>
            <a:r>
              <a:rPr lang="zh-TW" altLang="zh-TW" sz="3600" dirty="0"/>
              <a:t>：欲退貨需先進入交易資料頁面辦理，交易資料頁面中的明細中會看見退貨申請的選項</a:t>
            </a:r>
            <a:r>
              <a:rPr lang="en-US" altLang="zh-TW" sz="3600" dirty="0"/>
              <a:t>(</a:t>
            </a:r>
            <a:r>
              <a:rPr lang="zh-TW" altLang="zh-TW" sz="3600" dirty="0"/>
              <a:t>如下圖</a:t>
            </a:r>
            <a:r>
              <a:rPr lang="en-US" altLang="zh-TW" sz="3600" dirty="0"/>
              <a:t>)</a:t>
            </a:r>
            <a:r>
              <a:rPr lang="zh-TW" altLang="zh-TW" sz="3600" dirty="0"/>
              <a:t>，點選後，填寫完退貨原因後點選退貨申請，即可完成</a:t>
            </a:r>
            <a:r>
              <a:rPr lang="zh-TW" altLang="zh-TW" sz="3600" dirty="0">
                <a:solidFill>
                  <a:srgbClr val="FFFF00"/>
                </a:solidFill>
              </a:rPr>
              <a:t>退貨流程</a:t>
            </a:r>
            <a:r>
              <a:rPr lang="en-US" altLang="zh-TW" sz="3600" dirty="0">
                <a:solidFill>
                  <a:srgbClr val="FFFF00"/>
                </a:solidFill>
              </a:rPr>
              <a:t>(</a:t>
            </a:r>
            <a:r>
              <a:rPr lang="zh-TW" altLang="zh-TW" sz="3600" dirty="0">
                <a:solidFill>
                  <a:srgbClr val="FFFF00"/>
                </a:solidFill>
              </a:rPr>
              <a:t>此時退貨頁面才會顯示該退貨紀錄</a:t>
            </a:r>
            <a:r>
              <a:rPr lang="en-US" altLang="zh-TW" sz="3600" dirty="0">
                <a:solidFill>
                  <a:srgbClr val="FFFF00"/>
                </a:solidFill>
              </a:rPr>
              <a:t>)</a:t>
            </a:r>
            <a:r>
              <a:rPr lang="zh-TW" altLang="zh-TW" sz="3600" dirty="0">
                <a:solidFill>
                  <a:srgbClr val="FFFF00"/>
                </a:solidFill>
              </a:rPr>
              <a:t>。</a:t>
            </a:r>
            <a:br>
              <a:rPr lang="zh-TW" altLang="zh-TW" sz="3600" dirty="0">
                <a:solidFill>
                  <a:srgbClr val="FFFF00"/>
                </a:solidFill>
              </a:rPr>
            </a:br>
            <a:endParaRPr lang="zh-TW" altLang="en-US" sz="3600" dirty="0">
              <a:solidFill>
                <a:srgbClr val="FFFF00"/>
              </a:solidFill>
            </a:endParaRPr>
          </a:p>
        </p:txBody>
      </p:sp>
      <p:pic>
        <p:nvPicPr>
          <p:cNvPr id="5" name="內容版面配置區 4" descr="一張含有 螢幕擷取畫面 的圖片&#10;&#10;描述是以非常高的可信度產生">
            <a:extLst>
              <a:ext uri="{FF2B5EF4-FFF2-40B4-BE49-F238E27FC236}">
                <a16:creationId xmlns="" xmlns:a16="http://schemas.microsoft.com/office/drawing/2014/main" id="{A15696A9-AA48-4E5E-9E25-D8C1C3E8DD3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128" t="41445" r="25374" b="29441"/>
          <a:stretch/>
        </p:blipFill>
        <p:spPr>
          <a:xfrm>
            <a:off x="0" y="2476500"/>
            <a:ext cx="12149317" cy="4019550"/>
          </a:xfrm>
        </p:spPr>
      </p:pic>
      <p:pic>
        <p:nvPicPr>
          <p:cNvPr id="6" name="Picture 4" descr="C:\Users\sunny\Desktop\0056a259fd036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422" y="165473"/>
            <a:ext cx="698128" cy="69812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961310" y="4221136"/>
            <a:ext cx="3358835" cy="4007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488379" y="5812907"/>
            <a:ext cx="906581" cy="3883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9151819" y="2579257"/>
            <a:ext cx="582385" cy="213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54400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美工\Kuco co\PPT模板\PPT底圖(內頁-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485900"/>
            <a:ext cx="12280900" cy="53975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 xmlns:a16="http://schemas.microsoft.com/office/drawing/2014/main" id="{C53EEA02-9359-4FED-8865-895E4B78B887}"/>
              </a:ext>
            </a:extLst>
          </p:cNvPr>
          <p:cNvSpPr>
            <a:spLocks noGrp="1"/>
          </p:cNvSpPr>
          <p:nvPr>
            <p:ph type="title"/>
          </p:nvPr>
        </p:nvSpPr>
        <p:spPr>
          <a:xfrm>
            <a:off x="889000" y="212725"/>
            <a:ext cx="10820400" cy="1325563"/>
          </a:xfrm>
        </p:spPr>
        <p:txBody>
          <a:bodyPr/>
          <a:lstStyle/>
          <a:p>
            <a:r>
              <a:rPr lang="zh-TW" altLang="en-US" dirty="0"/>
              <a:t>欲查詢退貨紀錄，可至退貨管理頁面，點選右上方查詢即可顯示該退貨紀錄。</a:t>
            </a:r>
          </a:p>
        </p:txBody>
      </p:sp>
      <p:pic>
        <p:nvPicPr>
          <p:cNvPr id="5" name="內容版面配置區 4">
            <a:extLst>
              <a:ext uri="{FF2B5EF4-FFF2-40B4-BE49-F238E27FC236}">
                <a16:creationId xmlns="" xmlns:a16="http://schemas.microsoft.com/office/drawing/2014/main" id="{0171D537-D66C-42F0-8E79-CFF77B0F51C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127" t="34002" r="27344" b="34257"/>
          <a:stretch/>
        </p:blipFill>
        <p:spPr>
          <a:xfrm>
            <a:off x="492125" y="2171700"/>
            <a:ext cx="11283512" cy="4238625"/>
          </a:xfrm>
        </p:spPr>
      </p:pic>
      <p:pic>
        <p:nvPicPr>
          <p:cNvPr id="6" name="Picture 4" descr="C:\Users\sunny\Desktop\0056a259fd036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422" y="165473"/>
            <a:ext cx="698128" cy="69812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1230000" y="2188559"/>
            <a:ext cx="490945" cy="213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31986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美工\Kuco co\PPT模板\PPT底圖(內頁-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485900"/>
            <a:ext cx="12280900" cy="53975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 xmlns:a16="http://schemas.microsoft.com/office/drawing/2014/main" id="{BD8368EE-BEC8-40F2-BBB7-02FEA8D4BE6A}"/>
              </a:ext>
            </a:extLst>
          </p:cNvPr>
          <p:cNvSpPr>
            <a:spLocks noGrp="1"/>
          </p:cNvSpPr>
          <p:nvPr>
            <p:ph type="title"/>
          </p:nvPr>
        </p:nvSpPr>
        <p:spPr>
          <a:xfrm>
            <a:off x="901700" y="200025"/>
            <a:ext cx="10515600" cy="1325563"/>
          </a:xfrm>
        </p:spPr>
        <p:txBody>
          <a:bodyPr/>
          <a:lstStyle/>
          <a:p>
            <a:r>
              <a:rPr lang="zh-TW" altLang="en-US" dirty="0">
                <a:solidFill>
                  <a:srgbClr val="0070C0"/>
                </a:solidFill>
              </a:rPr>
              <a:t>撥款資料</a:t>
            </a:r>
            <a:r>
              <a:rPr lang="zh-TW" altLang="en-US" dirty="0"/>
              <a:t>：此功能可看見撥款金額以及撥款時間，以便店家對帳使用</a:t>
            </a:r>
          </a:p>
        </p:txBody>
      </p:sp>
      <p:pic>
        <p:nvPicPr>
          <p:cNvPr id="5" name="內容版面配置區 4" descr="一張含有 螢幕擷取畫面 的圖片&#10;&#10;描述是以非常高的可信度產生">
            <a:extLst>
              <a:ext uri="{FF2B5EF4-FFF2-40B4-BE49-F238E27FC236}">
                <a16:creationId xmlns="" xmlns:a16="http://schemas.microsoft.com/office/drawing/2014/main" id="{852021A3-8482-428C-AD49-F59D85824F0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251" t="21744" r="27221" b="51113"/>
          <a:stretch/>
        </p:blipFill>
        <p:spPr>
          <a:xfrm>
            <a:off x="225244" y="2479674"/>
            <a:ext cx="11652614" cy="3743326"/>
          </a:xfrm>
        </p:spPr>
      </p:pic>
      <p:pic>
        <p:nvPicPr>
          <p:cNvPr id="6" name="Picture 4" descr="C:\Users\sunny\Desktop\0056a259fd036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422" y="165473"/>
            <a:ext cx="698128" cy="69812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1296502" y="2554321"/>
            <a:ext cx="532509" cy="213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42275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美工\Kuco co\POS機(EDC)\資料\GOMYPAY使用說明書 銀聯卡-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1330" y="87153"/>
            <a:ext cx="4232517" cy="66836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2">
            <a:extLst>
              <a:ext uri="{FF2B5EF4-FFF2-40B4-BE49-F238E27FC236}">
                <a16:creationId xmlns=""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654296" cy="685800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矩形 5">
            <a:extLst>
              <a:ext uri="{FF2B5EF4-FFF2-40B4-BE49-F238E27FC236}">
                <a16:creationId xmlns="" xmlns:a16="http://schemas.microsoft.com/office/drawing/2014/main" id="{622478BD-F6B0-4357-BAF5-7707CB0E310D}"/>
              </a:ext>
            </a:extLst>
          </p:cNvPr>
          <p:cNvSpPr/>
          <p:nvPr/>
        </p:nvSpPr>
        <p:spPr>
          <a:xfrm>
            <a:off x="695931" y="299258"/>
            <a:ext cx="3262433" cy="707886"/>
          </a:xfrm>
          <a:prstGeom prst="rect">
            <a:avLst/>
          </a:prstGeom>
          <a:noFill/>
        </p:spPr>
        <p:txBody>
          <a:bodyPr wrap="none" lIns="91440" tIns="45720" rIns="91440" bIns="45720">
            <a:spAutoFit/>
          </a:bodyPr>
          <a:lstStyle/>
          <a:p>
            <a:pPr algn="ctr"/>
            <a:r>
              <a:rPr lang="zh-TW" altLang="en-US" sz="4000" b="1" cap="none" spc="0" dirty="0" smtClean="0">
                <a:ln w="22225">
                  <a:solidFill>
                    <a:schemeClr val="accent2"/>
                  </a:solidFill>
                  <a:prstDash val="solid"/>
                </a:ln>
                <a:solidFill>
                  <a:srgbClr val="FFFF00"/>
                </a:solidFill>
                <a:effectLst/>
                <a:latin typeface="華康中特圓體" pitchFamily="49" charset="-120"/>
                <a:ea typeface="華康中特圓體" pitchFamily="49" charset="-120"/>
              </a:rPr>
              <a:t>銀聯線上刷卡</a:t>
            </a:r>
            <a:endParaRPr lang="zh-TW" altLang="en-US" sz="4000" b="1" cap="none" spc="0" dirty="0">
              <a:ln w="22225">
                <a:solidFill>
                  <a:schemeClr val="accent2"/>
                </a:solidFill>
                <a:prstDash val="solid"/>
              </a:ln>
              <a:solidFill>
                <a:srgbClr val="FFFF00"/>
              </a:solidFill>
              <a:effectLst/>
              <a:latin typeface="華康中特圓體" pitchFamily="49" charset="-120"/>
              <a:ea typeface="華康中特圓體" pitchFamily="49" charset="-120"/>
            </a:endParaRPr>
          </a:p>
        </p:txBody>
      </p:sp>
      <p:sp>
        <p:nvSpPr>
          <p:cNvPr id="4" name="矩形 3"/>
          <p:cNvSpPr/>
          <p:nvPr/>
        </p:nvSpPr>
        <p:spPr>
          <a:xfrm>
            <a:off x="6010728" y="2919943"/>
            <a:ext cx="3673119"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6086929" y="6443187"/>
            <a:ext cx="3512820" cy="2207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897404" y="2227445"/>
            <a:ext cx="4929300" cy="1384995"/>
          </a:xfrm>
          <a:prstGeom prst="rect">
            <a:avLst/>
          </a:prstGeom>
        </p:spPr>
        <p:txBody>
          <a:bodyPr wrap="square">
            <a:spAutoFit/>
          </a:bodyPr>
          <a:lstStyle/>
          <a:p>
            <a:r>
              <a:rPr lang="zh-TW" altLang="en-US" sz="2800" b="1" dirty="0" smtClean="0">
                <a:solidFill>
                  <a:schemeClr val="bg1"/>
                </a:solidFill>
              </a:rPr>
              <a:t>圖一</a:t>
            </a:r>
            <a:r>
              <a:rPr lang="en-US" altLang="zh-TW" sz="2800" b="1" dirty="0" smtClean="0">
                <a:solidFill>
                  <a:schemeClr val="bg1"/>
                </a:solidFill>
              </a:rPr>
              <a:t>(</a:t>
            </a:r>
            <a:r>
              <a:rPr lang="zh-TW" altLang="en-US" sz="2800" b="1" dirty="0" smtClean="0">
                <a:solidFill>
                  <a:schemeClr val="bg1"/>
                </a:solidFill>
              </a:rPr>
              <a:t>為示範頁面</a:t>
            </a:r>
            <a:r>
              <a:rPr lang="en-US" altLang="zh-TW" sz="2800" b="1" dirty="0" smtClean="0">
                <a:solidFill>
                  <a:schemeClr val="bg1"/>
                </a:solidFill>
              </a:rPr>
              <a:t>)</a:t>
            </a:r>
          </a:p>
          <a:p>
            <a:r>
              <a:rPr lang="en-US" altLang="zh-TW" sz="2800" b="1" dirty="0" smtClean="0">
                <a:solidFill>
                  <a:srgbClr val="FFFF00"/>
                </a:solidFill>
              </a:rPr>
              <a:t>---------------------------------------</a:t>
            </a:r>
            <a:r>
              <a:rPr lang="zh-TW" altLang="en-US" sz="2800" b="1" dirty="0" smtClean="0">
                <a:solidFill>
                  <a:srgbClr val="FFFF00"/>
                </a:solidFill>
              </a:rPr>
              <a:t>→</a:t>
            </a:r>
            <a:endParaRPr lang="en-US" altLang="zh-TW" sz="2800" b="1" dirty="0" smtClean="0">
              <a:solidFill>
                <a:srgbClr val="FFFF00"/>
              </a:solidFill>
            </a:endParaRPr>
          </a:p>
          <a:p>
            <a:r>
              <a:rPr lang="zh-TW" altLang="en-US" sz="2800" b="1" dirty="0">
                <a:solidFill>
                  <a:schemeClr val="bg1"/>
                </a:solidFill>
              </a:rPr>
              <a:t>一般信用卡支付畫面</a:t>
            </a:r>
          </a:p>
        </p:txBody>
      </p:sp>
      <p:sp>
        <p:nvSpPr>
          <p:cNvPr id="10" name="矩形 9"/>
          <p:cNvSpPr/>
          <p:nvPr/>
        </p:nvSpPr>
        <p:spPr>
          <a:xfrm>
            <a:off x="897404" y="5272001"/>
            <a:ext cx="4929300" cy="1384995"/>
          </a:xfrm>
          <a:prstGeom prst="rect">
            <a:avLst/>
          </a:prstGeom>
        </p:spPr>
        <p:txBody>
          <a:bodyPr wrap="square">
            <a:spAutoFit/>
          </a:bodyPr>
          <a:lstStyle/>
          <a:p>
            <a:r>
              <a:rPr lang="zh-TW" altLang="en-US" sz="2800" b="1" dirty="0" smtClean="0">
                <a:solidFill>
                  <a:schemeClr val="bg1"/>
                </a:solidFill>
              </a:rPr>
              <a:t>圖二</a:t>
            </a:r>
            <a:r>
              <a:rPr lang="en-US" altLang="zh-TW" sz="2800" b="1" dirty="0" smtClean="0">
                <a:solidFill>
                  <a:schemeClr val="bg1"/>
                </a:solidFill>
              </a:rPr>
              <a:t>(</a:t>
            </a:r>
            <a:r>
              <a:rPr lang="zh-TW" altLang="en-US" sz="2800" b="1" dirty="0" smtClean="0">
                <a:solidFill>
                  <a:schemeClr val="bg1"/>
                </a:solidFill>
              </a:rPr>
              <a:t>為示範頁面</a:t>
            </a:r>
            <a:r>
              <a:rPr lang="en-US" altLang="zh-TW" sz="2800" b="1" dirty="0" smtClean="0">
                <a:solidFill>
                  <a:schemeClr val="bg1"/>
                </a:solidFill>
              </a:rPr>
              <a:t>)</a:t>
            </a:r>
          </a:p>
          <a:p>
            <a:r>
              <a:rPr lang="en-US" altLang="zh-TW" sz="2800" b="1" dirty="0" smtClean="0">
                <a:solidFill>
                  <a:srgbClr val="FFFF00"/>
                </a:solidFill>
              </a:rPr>
              <a:t>--------------------------------------</a:t>
            </a:r>
            <a:r>
              <a:rPr lang="zh-TW" altLang="en-US" sz="2800" b="1" dirty="0" smtClean="0">
                <a:solidFill>
                  <a:srgbClr val="FFFF00"/>
                </a:solidFill>
              </a:rPr>
              <a:t>→</a:t>
            </a:r>
            <a:endParaRPr lang="en-US" altLang="zh-TW" sz="2800" b="1" dirty="0">
              <a:solidFill>
                <a:srgbClr val="FFFF00"/>
              </a:solidFill>
            </a:endParaRPr>
          </a:p>
          <a:p>
            <a:r>
              <a:rPr lang="zh-TW" altLang="en-US" sz="2800" b="1" dirty="0" smtClean="0">
                <a:solidFill>
                  <a:schemeClr val="bg1"/>
                </a:solidFill>
              </a:rPr>
              <a:t>銀</a:t>
            </a:r>
            <a:r>
              <a:rPr lang="zh-TW" altLang="en-US" sz="2800" b="1" dirty="0">
                <a:solidFill>
                  <a:schemeClr val="bg1"/>
                </a:solidFill>
              </a:rPr>
              <a:t>聯卡</a:t>
            </a:r>
            <a:r>
              <a:rPr lang="zh-TW" altLang="en-US" sz="2800" b="1" dirty="0" smtClean="0">
                <a:solidFill>
                  <a:schemeClr val="bg1"/>
                </a:solidFill>
              </a:rPr>
              <a:t>支付</a:t>
            </a:r>
            <a:r>
              <a:rPr lang="zh-TW" altLang="en-US" sz="2800" b="1" dirty="0">
                <a:solidFill>
                  <a:schemeClr val="bg1"/>
                </a:solidFill>
              </a:rPr>
              <a:t>畫面</a:t>
            </a:r>
          </a:p>
        </p:txBody>
      </p:sp>
    </p:spTree>
    <p:extLst>
      <p:ext uri="{BB962C8B-B14F-4D97-AF65-F5344CB8AC3E}">
        <p14:creationId xmlns:p14="http://schemas.microsoft.com/office/powerpoint/2010/main" val="32380151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美工\Kuco co\PPT模板\PPT底圖(內頁-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485900"/>
            <a:ext cx="12280900" cy="53975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 xmlns:a16="http://schemas.microsoft.com/office/drawing/2014/main" id="{B3AF64D3-3940-448E-B0A8-DBEC9E0C4810}"/>
              </a:ext>
            </a:extLst>
          </p:cNvPr>
          <p:cNvSpPr>
            <a:spLocks noGrp="1"/>
          </p:cNvSpPr>
          <p:nvPr>
            <p:ph type="title"/>
          </p:nvPr>
        </p:nvSpPr>
        <p:spPr>
          <a:xfrm>
            <a:off x="901700" y="187325"/>
            <a:ext cx="10998200" cy="1325563"/>
          </a:xfrm>
        </p:spPr>
        <p:txBody>
          <a:bodyPr/>
          <a:lstStyle/>
          <a:p>
            <a:r>
              <a:rPr lang="zh-TW" altLang="en-US" dirty="0">
                <a:solidFill>
                  <a:srgbClr val="0070C0"/>
                </a:solidFill>
              </a:rPr>
              <a:t>發票資料</a:t>
            </a:r>
            <a:r>
              <a:rPr lang="zh-TW" altLang="en-US" dirty="0"/>
              <a:t>：此功能可查詢款項之發票紀錄，若要篩選區間資料可點選右上角查詢</a:t>
            </a:r>
          </a:p>
        </p:txBody>
      </p:sp>
      <p:pic>
        <p:nvPicPr>
          <p:cNvPr id="5" name="內容版面配置區 4" descr="一張含有 螢幕擷取畫面 的圖片&#10;&#10;描述是以非常高的可信度產生">
            <a:extLst>
              <a:ext uri="{FF2B5EF4-FFF2-40B4-BE49-F238E27FC236}">
                <a16:creationId xmlns="" xmlns:a16="http://schemas.microsoft.com/office/drawing/2014/main" id="{85047235-6C2A-48BD-AD16-C9DB15CF284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4757" t="53265" r="26852" b="14995"/>
          <a:stretch/>
        </p:blipFill>
        <p:spPr>
          <a:xfrm>
            <a:off x="344754" y="2146301"/>
            <a:ext cx="11591393" cy="4276726"/>
          </a:xfrm>
        </p:spPr>
      </p:pic>
      <p:pic>
        <p:nvPicPr>
          <p:cNvPr id="6" name="Picture 4" descr="C:\Users\sunny\Desktop\0056a259fd036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422" y="165473"/>
            <a:ext cx="698128" cy="69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172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美工\Kuco co\PPT模板\PPT底圖(內頁-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9" y="1638300"/>
            <a:ext cx="12280900" cy="52451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 xmlns:a16="http://schemas.microsoft.com/office/drawing/2014/main" id="{D705F064-3B0A-42AF-9712-4BD8DFDA0CB1}"/>
              </a:ext>
            </a:extLst>
          </p:cNvPr>
          <p:cNvSpPr>
            <a:spLocks noGrp="1"/>
          </p:cNvSpPr>
          <p:nvPr>
            <p:ph type="title"/>
          </p:nvPr>
        </p:nvSpPr>
        <p:spPr>
          <a:xfrm>
            <a:off x="892174" y="1108075"/>
            <a:ext cx="10906125" cy="1635125"/>
          </a:xfrm>
        </p:spPr>
        <p:txBody>
          <a:bodyPr>
            <a:noAutofit/>
          </a:bodyPr>
          <a:lstStyle/>
          <a:p>
            <a:r>
              <a:rPr lang="zh-TW" altLang="en-US" sz="3600" dirty="0">
                <a:solidFill>
                  <a:srgbClr val="0070C0"/>
                </a:solidFill>
              </a:rPr>
              <a:t>請款資料</a:t>
            </a:r>
            <a:r>
              <a:rPr lang="zh-TW" altLang="en-US" sz="3600" dirty="0"/>
              <a:t>： 當店家客戶信用卡交易成功後，可在</a:t>
            </a:r>
            <a:r>
              <a:rPr lang="en-US" altLang="zh-TW" sz="3600" dirty="0"/>
              <a:t>7</a:t>
            </a:r>
            <a:r>
              <a:rPr lang="zh-TW" altLang="en-US" sz="3600" dirty="0"/>
              <a:t>至</a:t>
            </a:r>
            <a:r>
              <a:rPr lang="en-US" altLang="zh-TW" sz="3600" dirty="0"/>
              <a:t>10</a:t>
            </a:r>
            <a:r>
              <a:rPr lang="zh-TW" altLang="en-US" sz="3600" dirty="0"/>
              <a:t>天後勾選請款資料，資料送出後，工作天約</a:t>
            </a:r>
            <a:r>
              <a:rPr lang="en-US" altLang="zh-TW" sz="3600" dirty="0"/>
              <a:t>2</a:t>
            </a:r>
            <a:r>
              <a:rPr lang="zh-TW" altLang="en-US" sz="3600" dirty="0"/>
              <a:t>日即可在撥款資料查詢是否撥款成功，或是查詢您當初所</a:t>
            </a:r>
            <a:r>
              <a:rPr lang="zh-TW" altLang="en-US" sz="3600" dirty="0">
                <a:solidFill>
                  <a:schemeClr val="bg1"/>
                </a:solidFill>
              </a:rPr>
              <a:t>填寫的銀行存摺。</a:t>
            </a:r>
            <a:br>
              <a:rPr lang="zh-TW" altLang="en-US" sz="3600" dirty="0">
                <a:solidFill>
                  <a:schemeClr val="bg1"/>
                </a:solidFill>
              </a:rPr>
            </a:br>
            <a:r>
              <a:rPr lang="zh-TW" altLang="en-US" sz="3600" dirty="0">
                <a:solidFill>
                  <a:srgbClr val="FFFF00"/>
                </a:solidFill>
              </a:rPr>
              <a:t>請注意：每一筆虛擬號交易無論交易金額大小皆收取</a:t>
            </a:r>
            <a:r>
              <a:rPr lang="en-US" altLang="zh-TW" sz="3600" dirty="0">
                <a:solidFill>
                  <a:srgbClr val="FFFF00"/>
                </a:solidFill>
              </a:rPr>
              <a:t>17</a:t>
            </a:r>
            <a:r>
              <a:rPr lang="zh-TW" altLang="en-US" sz="3600" dirty="0">
                <a:solidFill>
                  <a:srgbClr val="FFFF00"/>
                </a:solidFill>
              </a:rPr>
              <a:t>元辦理手續費用。</a:t>
            </a:r>
            <a:br>
              <a:rPr lang="zh-TW" altLang="en-US" sz="3600" dirty="0">
                <a:solidFill>
                  <a:srgbClr val="FFFF00"/>
                </a:solidFill>
              </a:rPr>
            </a:br>
            <a:endParaRPr lang="zh-TW" altLang="en-US" sz="3600" dirty="0">
              <a:solidFill>
                <a:srgbClr val="FFFF00"/>
              </a:solidFill>
            </a:endParaRPr>
          </a:p>
        </p:txBody>
      </p:sp>
      <p:pic>
        <p:nvPicPr>
          <p:cNvPr id="5" name="內容版面配置區 4" descr="一張含有 螢幕擷取畫面 的圖片&#10;&#10;描述是以非常高的可信度產生">
            <a:extLst>
              <a:ext uri="{FF2B5EF4-FFF2-40B4-BE49-F238E27FC236}">
                <a16:creationId xmlns="" xmlns:a16="http://schemas.microsoft.com/office/drawing/2014/main" id="{A649143D-3801-4597-BD6D-2CBD36FF0B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6113" t="47574" r="26605" b="33163"/>
          <a:stretch/>
        </p:blipFill>
        <p:spPr>
          <a:xfrm>
            <a:off x="142875" y="3393678"/>
            <a:ext cx="11916640" cy="2730897"/>
          </a:xfrm>
        </p:spPr>
      </p:pic>
      <p:pic>
        <p:nvPicPr>
          <p:cNvPr id="6" name="Picture 4" descr="C:\Users\sunny\Desktop\0056a259fd036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422" y="165473"/>
            <a:ext cx="698128" cy="69812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759732" y="5763031"/>
            <a:ext cx="382879" cy="213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988932" y="4047029"/>
            <a:ext cx="981395" cy="15889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8518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美工\Kuco co\萬事達卡\銀聯卡截圖\GOMYPAY使用說明書 銀聯卡-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2704" y="550862"/>
            <a:ext cx="5018843" cy="5756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2">
            <a:extLst>
              <a:ext uri="{FF2B5EF4-FFF2-40B4-BE49-F238E27FC236}">
                <a16:creationId xmlns=""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654296" cy="685800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矩形 5"/>
          <p:cNvSpPr/>
          <p:nvPr/>
        </p:nvSpPr>
        <p:spPr>
          <a:xfrm>
            <a:off x="9017000" y="758436"/>
            <a:ext cx="381097" cy="1402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21154" y="2193030"/>
            <a:ext cx="4929300" cy="1815882"/>
          </a:xfrm>
          <a:prstGeom prst="rect">
            <a:avLst/>
          </a:prstGeom>
        </p:spPr>
        <p:txBody>
          <a:bodyPr wrap="square">
            <a:spAutoFit/>
          </a:bodyPr>
          <a:lstStyle/>
          <a:p>
            <a:r>
              <a:rPr lang="zh-TW" altLang="en-US" sz="2800" b="1" dirty="0" smtClean="0">
                <a:solidFill>
                  <a:schemeClr val="bg1"/>
                </a:solidFill>
              </a:rPr>
              <a:t>欲使用帳戶功能，請先至</a:t>
            </a:r>
            <a:endParaRPr lang="en-US" altLang="zh-TW" sz="2800" b="1" dirty="0" smtClean="0">
              <a:solidFill>
                <a:schemeClr val="bg1"/>
              </a:solidFill>
            </a:endParaRPr>
          </a:p>
          <a:p>
            <a:r>
              <a:rPr lang="en-US" altLang="zh-TW" sz="2800" b="1" dirty="0" err="1" smtClean="0">
                <a:solidFill>
                  <a:schemeClr val="bg1"/>
                </a:solidFill>
              </a:rPr>
              <a:t>Gomypay</a:t>
            </a:r>
            <a:r>
              <a:rPr lang="zh-TW" altLang="en-US" sz="2800" b="1" dirty="0" smtClean="0">
                <a:solidFill>
                  <a:schemeClr val="bg1"/>
                </a:solidFill>
              </a:rPr>
              <a:t>官網</a:t>
            </a:r>
            <a:endParaRPr lang="en-US" altLang="zh-TW" sz="2800" b="1" dirty="0" smtClean="0">
              <a:solidFill>
                <a:schemeClr val="bg1"/>
              </a:solidFill>
            </a:endParaRPr>
          </a:p>
          <a:p>
            <a:r>
              <a:rPr lang="en-US" altLang="zh-TW" sz="2800" b="1" dirty="0" smtClean="0">
                <a:solidFill>
                  <a:schemeClr val="bg1"/>
                </a:solidFill>
              </a:rPr>
              <a:t>(</a:t>
            </a:r>
            <a:r>
              <a:rPr lang="en-US" altLang="zh-TW" sz="2800" b="1" dirty="0" smtClean="0">
                <a:solidFill>
                  <a:schemeClr val="bg1"/>
                </a:solidFill>
                <a:hlinkClick r:id="rId3"/>
              </a:rPr>
              <a:t>http://gomypay.asia/</a:t>
            </a:r>
            <a:r>
              <a:rPr lang="en-US" altLang="zh-TW" sz="2800" b="1" dirty="0" smtClean="0">
                <a:solidFill>
                  <a:schemeClr val="bg1"/>
                </a:solidFill>
              </a:rPr>
              <a:t>)</a:t>
            </a:r>
          </a:p>
          <a:p>
            <a:r>
              <a:rPr lang="zh-TW" altLang="en-US" sz="2800" b="1" dirty="0">
                <a:solidFill>
                  <a:schemeClr val="bg1"/>
                </a:solidFill>
              </a:rPr>
              <a:t>點選帳戶</a:t>
            </a:r>
            <a:r>
              <a:rPr lang="zh-TW" altLang="en-US" sz="2800" b="1" dirty="0" smtClean="0">
                <a:solidFill>
                  <a:schemeClr val="bg1"/>
                </a:solidFill>
              </a:rPr>
              <a:t>登入</a:t>
            </a:r>
            <a:r>
              <a:rPr lang="en-US" altLang="zh-TW" sz="2800" b="1" dirty="0" smtClean="0">
                <a:solidFill>
                  <a:schemeClr val="bg1"/>
                </a:solidFill>
              </a:rPr>
              <a:t>(</a:t>
            </a:r>
            <a:r>
              <a:rPr lang="zh-TW" altLang="en-US" sz="2800" b="1" dirty="0" smtClean="0">
                <a:solidFill>
                  <a:schemeClr val="bg1"/>
                </a:solidFill>
              </a:rPr>
              <a:t>如右圖</a:t>
            </a:r>
            <a:r>
              <a:rPr lang="en-US" altLang="zh-TW" sz="2800" b="1" dirty="0" smtClean="0">
                <a:solidFill>
                  <a:schemeClr val="bg1"/>
                </a:solidFill>
              </a:rPr>
              <a:t>)</a:t>
            </a:r>
            <a:endParaRPr lang="zh-TW" altLang="en-US" sz="2800" b="1" dirty="0">
              <a:solidFill>
                <a:schemeClr val="bg1"/>
              </a:solidFill>
            </a:endParaRPr>
          </a:p>
        </p:txBody>
      </p:sp>
      <p:sp>
        <p:nvSpPr>
          <p:cNvPr id="11" name="矩形 10">
            <a:extLst>
              <a:ext uri="{FF2B5EF4-FFF2-40B4-BE49-F238E27FC236}">
                <a16:creationId xmlns="" xmlns:a16="http://schemas.microsoft.com/office/drawing/2014/main" id="{622478BD-F6B0-4357-BAF5-7707CB0E310D}"/>
              </a:ext>
            </a:extLst>
          </p:cNvPr>
          <p:cNvSpPr/>
          <p:nvPr/>
        </p:nvSpPr>
        <p:spPr>
          <a:xfrm>
            <a:off x="695931" y="299258"/>
            <a:ext cx="3262433" cy="707886"/>
          </a:xfrm>
          <a:prstGeom prst="rect">
            <a:avLst/>
          </a:prstGeom>
          <a:noFill/>
        </p:spPr>
        <p:txBody>
          <a:bodyPr wrap="none" lIns="91440" tIns="45720" rIns="91440" bIns="45720">
            <a:spAutoFit/>
          </a:bodyPr>
          <a:lstStyle/>
          <a:p>
            <a:pPr algn="ctr"/>
            <a:r>
              <a:rPr lang="zh-TW" altLang="en-US" sz="4000" b="1" cap="none" spc="0" dirty="0" smtClean="0">
                <a:ln w="22225">
                  <a:solidFill>
                    <a:schemeClr val="accent2"/>
                  </a:solidFill>
                  <a:prstDash val="solid"/>
                </a:ln>
                <a:solidFill>
                  <a:srgbClr val="FFFF00"/>
                </a:solidFill>
                <a:effectLst/>
                <a:latin typeface="華康中特圓體" pitchFamily="49" charset="-120"/>
                <a:ea typeface="華康中特圓體" pitchFamily="49" charset="-120"/>
              </a:rPr>
              <a:t>銀聯線上刷卡</a:t>
            </a:r>
            <a:endParaRPr lang="zh-TW" altLang="en-US" sz="4000" b="1" cap="none" spc="0" dirty="0">
              <a:ln w="22225">
                <a:solidFill>
                  <a:schemeClr val="accent2"/>
                </a:solidFill>
                <a:prstDash val="solid"/>
              </a:ln>
              <a:solidFill>
                <a:srgbClr val="FFFF00"/>
              </a:solidFill>
              <a:effectLst/>
              <a:latin typeface="華康中特圓體" pitchFamily="49" charset="-120"/>
              <a:ea typeface="華康中特圓體" pitchFamily="49" charset="-120"/>
            </a:endParaRPr>
          </a:p>
        </p:txBody>
      </p:sp>
    </p:spTree>
    <p:extLst>
      <p:ext uri="{BB962C8B-B14F-4D97-AF65-F5344CB8AC3E}">
        <p14:creationId xmlns:p14="http://schemas.microsoft.com/office/powerpoint/2010/main" val="2249694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內容版面配置區 4" descr="一張含有 螢幕擷取畫面 的圖片&#10;&#10;描述是以非常高的可信度產生">
            <a:extLst>
              <a:ext uri="{FF2B5EF4-FFF2-40B4-BE49-F238E27FC236}">
                <a16:creationId xmlns="" xmlns:a16="http://schemas.microsoft.com/office/drawing/2014/main" id="{B96C94C0-6D62-4E6E-B6AE-E64A9671EE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291" t="24725" r="17453"/>
          <a:stretch/>
        </p:blipFill>
        <p:spPr>
          <a:xfrm>
            <a:off x="5859262" y="24939"/>
            <a:ext cx="5130232" cy="6858000"/>
          </a:xfrm>
          <a:prstGeom prst="rect">
            <a:avLst/>
          </a:prstGeom>
        </p:spPr>
      </p:pic>
      <p:sp>
        <p:nvSpPr>
          <p:cNvPr id="10" name="Content Placeholder 9">
            <a:extLst>
              <a:ext uri="{FF2B5EF4-FFF2-40B4-BE49-F238E27FC236}">
                <a16:creationId xmlns="" xmlns:a16="http://schemas.microsoft.com/office/drawing/2014/main" id="{A5DED9B3-F05D-407F-99CF-86BEF16553C0}"/>
              </a:ext>
            </a:extLst>
          </p:cNvPr>
          <p:cNvSpPr>
            <a:spLocks noGrp="1"/>
          </p:cNvSpPr>
          <p:nvPr>
            <p:ph idx="1"/>
          </p:nvPr>
        </p:nvSpPr>
        <p:spPr>
          <a:xfrm>
            <a:off x="510103" y="2035399"/>
            <a:ext cx="7289512" cy="3415622"/>
          </a:xfrm>
        </p:spPr>
        <p:txBody>
          <a:bodyPr>
            <a:normAutofit fontScale="92500" lnSpcReduction="20000"/>
          </a:bodyPr>
          <a:lstStyle/>
          <a:p>
            <a:r>
              <a:rPr lang="zh-TW" altLang="en-US" b="1" dirty="0">
                <a:solidFill>
                  <a:schemeClr val="bg1"/>
                </a:solidFill>
              </a:rPr>
              <a:t>你可以透過網頁</a:t>
            </a:r>
            <a:r>
              <a:rPr lang="zh-TW" altLang="en-US" b="1" dirty="0" smtClean="0">
                <a:solidFill>
                  <a:schemeClr val="bg1"/>
                </a:solidFill>
              </a:rPr>
              <a:t>瀏覽器</a:t>
            </a:r>
            <a:endParaRPr lang="en-US" altLang="zh-TW" b="1" dirty="0" smtClean="0">
              <a:solidFill>
                <a:schemeClr val="bg1"/>
              </a:solidFill>
            </a:endParaRPr>
          </a:p>
          <a:p>
            <a:pPr marL="0" indent="0">
              <a:buNone/>
            </a:pPr>
            <a:r>
              <a:rPr lang="zh-TW" altLang="en-US" b="1" dirty="0" smtClean="0">
                <a:solidFill>
                  <a:schemeClr val="bg1"/>
                </a:solidFill>
              </a:rPr>
              <a:t>功能</a:t>
            </a:r>
            <a:r>
              <a:rPr lang="zh-TW" altLang="en-US" b="1" dirty="0">
                <a:solidFill>
                  <a:schemeClr val="bg1"/>
                </a:solidFill>
              </a:rPr>
              <a:t>進行不同刷卡作業</a:t>
            </a:r>
            <a:r>
              <a:rPr lang="zh-TW" altLang="en-US" b="1" dirty="0" smtClean="0">
                <a:solidFill>
                  <a:schemeClr val="bg1"/>
                </a:solidFill>
              </a:rPr>
              <a:t>，</a:t>
            </a:r>
            <a:endParaRPr lang="en-US" altLang="zh-TW" b="1" dirty="0" smtClean="0">
              <a:solidFill>
                <a:schemeClr val="bg1"/>
              </a:solidFill>
            </a:endParaRPr>
          </a:p>
          <a:p>
            <a:pPr marL="0" indent="0">
              <a:buNone/>
            </a:pPr>
            <a:r>
              <a:rPr lang="zh-TW" altLang="en-US" b="1" dirty="0" smtClean="0">
                <a:solidFill>
                  <a:schemeClr val="bg1"/>
                </a:solidFill>
              </a:rPr>
              <a:t>並</a:t>
            </a:r>
            <a:r>
              <a:rPr lang="zh-TW" altLang="en-US" b="1" dirty="0">
                <a:solidFill>
                  <a:schemeClr val="bg1"/>
                </a:solidFill>
              </a:rPr>
              <a:t>根據以下入口不同</a:t>
            </a:r>
            <a:r>
              <a:rPr lang="zh-TW" altLang="en-US" b="1" dirty="0" smtClean="0">
                <a:solidFill>
                  <a:schemeClr val="bg1"/>
                </a:solidFill>
              </a:rPr>
              <a:t>依次</a:t>
            </a:r>
            <a:endParaRPr lang="en-US" altLang="zh-TW" b="1" dirty="0" smtClean="0">
              <a:solidFill>
                <a:schemeClr val="bg1"/>
              </a:solidFill>
            </a:endParaRPr>
          </a:p>
          <a:p>
            <a:pPr marL="0" indent="0">
              <a:buNone/>
            </a:pPr>
            <a:r>
              <a:rPr lang="zh-TW" altLang="en-US" b="1" dirty="0" smtClean="0">
                <a:solidFill>
                  <a:schemeClr val="bg1"/>
                </a:solidFill>
              </a:rPr>
              <a:t>進行</a:t>
            </a:r>
            <a:r>
              <a:rPr lang="zh-TW" altLang="en-US" b="1" dirty="0">
                <a:solidFill>
                  <a:schemeClr val="bg1"/>
                </a:solidFill>
              </a:rPr>
              <a:t>說明。</a:t>
            </a:r>
            <a:endParaRPr lang="en-US" altLang="zh-TW" b="1" dirty="0">
              <a:solidFill>
                <a:schemeClr val="bg1"/>
              </a:solidFill>
            </a:endParaRPr>
          </a:p>
          <a:p>
            <a:r>
              <a:rPr lang="zh-TW" altLang="en-US" b="1" dirty="0">
                <a:solidFill>
                  <a:schemeClr val="bg1"/>
                </a:solidFill>
              </a:rPr>
              <a:t>在進入</a:t>
            </a:r>
            <a:r>
              <a:rPr lang="zh-TW" altLang="en-US" b="1" dirty="0">
                <a:solidFill>
                  <a:srgbClr val="FF0000"/>
                </a:solidFill>
              </a:rPr>
              <a:t>交易登入</a:t>
            </a:r>
            <a:r>
              <a:rPr lang="zh-TW" altLang="en-US" b="1" dirty="0">
                <a:solidFill>
                  <a:schemeClr val="bg1"/>
                </a:solidFill>
              </a:rPr>
              <a:t>後，點</a:t>
            </a:r>
            <a:r>
              <a:rPr lang="zh-TW" altLang="en-US" b="1" dirty="0" smtClean="0">
                <a:solidFill>
                  <a:schemeClr val="bg1"/>
                </a:solidFill>
              </a:rPr>
              <a:t>擊</a:t>
            </a:r>
            <a:endParaRPr lang="en-US" altLang="zh-TW" b="1" dirty="0" smtClean="0">
              <a:solidFill>
                <a:schemeClr val="bg1"/>
              </a:solidFill>
            </a:endParaRPr>
          </a:p>
          <a:p>
            <a:pPr marL="0" indent="0">
              <a:buNone/>
            </a:pPr>
            <a:r>
              <a:rPr lang="zh-TW" altLang="en-US" b="1" dirty="0" smtClean="0">
                <a:solidFill>
                  <a:schemeClr val="bg1"/>
                </a:solidFill>
              </a:rPr>
              <a:t>“</a:t>
            </a:r>
            <a:r>
              <a:rPr lang="zh-TW" altLang="en-US" b="1" dirty="0">
                <a:solidFill>
                  <a:schemeClr val="bg1"/>
                </a:solidFill>
              </a:rPr>
              <a:t>Ｇ</a:t>
            </a:r>
            <a:r>
              <a:rPr lang="en-US" altLang="zh-TW" b="1" dirty="0" err="1">
                <a:solidFill>
                  <a:schemeClr val="bg1"/>
                </a:solidFill>
              </a:rPr>
              <a:t>omysafe</a:t>
            </a:r>
            <a:r>
              <a:rPr lang="zh-TW" altLang="en-US" b="1" dirty="0">
                <a:solidFill>
                  <a:schemeClr val="bg1"/>
                </a:solidFill>
              </a:rPr>
              <a:t>線上金流</a:t>
            </a:r>
            <a:r>
              <a:rPr lang="zh-TW" altLang="en-US" b="1" dirty="0" smtClean="0">
                <a:solidFill>
                  <a:schemeClr val="bg1"/>
                </a:solidFill>
              </a:rPr>
              <a:t>刷卡</a:t>
            </a:r>
            <a:endParaRPr lang="en-US" altLang="zh-TW" b="1" dirty="0" smtClean="0">
              <a:solidFill>
                <a:schemeClr val="bg1"/>
              </a:solidFill>
            </a:endParaRPr>
          </a:p>
          <a:p>
            <a:pPr marL="0" indent="0">
              <a:buNone/>
            </a:pPr>
            <a:r>
              <a:rPr lang="zh-TW" altLang="en-US" b="1" dirty="0" smtClean="0">
                <a:solidFill>
                  <a:schemeClr val="bg1"/>
                </a:solidFill>
              </a:rPr>
              <a:t>系統”</a:t>
            </a:r>
            <a:endParaRPr lang="en-US" altLang="zh-TW" b="1" dirty="0" smtClean="0">
              <a:solidFill>
                <a:schemeClr val="bg1"/>
              </a:solidFill>
            </a:endParaRPr>
          </a:p>
          <a:p>
            <a:r>
              <a:rPr lang="en-US" altLang="zh-TW" dirty="0" smtClean="0">
                <a:solidFill>
                  <a:srgbClr val="FF0000"/>
                </a:solidFill>
              </a:rPr>
              <a:t>--------------------------------------------------------------</a:t>
            </a:r>
            <a:r>
              <a:rPr lang="zh-TW" altLang="en-US" dirty="0">
                <a:solidFill>
                  <a:srgbClr val="FF0000"/>
                </a:solidFill>
              </a:rPr>
              <a:t>→</a:t>
            </a:r>
            <a:endParaRPr lang="en-US" altLang="zh-TW" dirty="0">
              <a:solidFill>
                <a:srgbClr val="FF0000"/>
              </a:solidFill>
            </a:endParaRPr>
          </a:p>
          <a:p>
            <a:endParaRPr lang="en-US" dirty="0">
              <a:solidFill>
                <a:schemeClr val="bg1"/>
              </a:solidFill>
            </a:endParaRPr>
          </a:p>
        </p:txBody>
      </p:sp>
      <p:sp>
        <p:nvSpPr>
          <p:cNvPr id="9" name="矩形 8">
            <a:extLst>
              <a:ext uri="{FF2B5EF4-FFF2-40B4-BE49-F238E27FC236}">
                <a16:creationId xmlns="" xmlns:a16="http://schemas.microsoft.com/office/drawing/2014/main" id="{622478BD-F6B0-4357-BAF5-7707CB0E310D}"/>
              </a:ext>
            </a:extLst>
          </p:cNvPr>
          <p:cNvSpPr/>
          <p:nvPr/>
        </p:nvSpPr>
        <p:spPr>
          <a:xfrm>
            <a:off x="695932" y="468148"/>
            <a:ext cx="3262432" cy="1323439"/>
          </a:xfrm>
          <a:prstGeom prst="rect">
            <a:avLst/>
          </a:prstGeom>
          <a:noFill/>
        </p:spPr>
        <p:txBody>
          <a:bodyPr wrap="none" lIns="91440" tIns="45720" rIns="91440" bIns="45720">
            <a:spAutoFit/>
          </a:bodyPr>
          <a:lstStyle/>
          <a:p>
            <a:pPr algn="ctr"/>
            <a:r>
              <a:rPr lang="zh-TW" altLang="en-US" sz="4000" b="1" cap="none" spc="0" dirty="0">
                <a:ln w="22225">
                  <a:solidFill>
                    <a:schemeClr val="accent2"/>
                  </a:solidFill>
                  <a:prstDash val="solid"/>
                </a:ln>
                <a:solidFill>
                  <a:schemeClr val="accent2">
                    <a:lumMod val="40000"/>
                    <a:lumOff val="60000"/>
                  </a:schemeClr>
                </a:solidFill>
                <a:effectLst/>
              </a:rPr>
              <a:t>使用線上金流</a:t>
            </a:r>
            <a:endParaRPr lang="en-US" altLang="zh-TW" sz="4000" b="1" cap="none" spc="0" dirty="0">
              <a:ln w="22225">
                <a:solidFill>
                  <a:schemeClr val="accent2"/>
                </a:solidFill>
                <a:prstDash val="solid"/>
              </a:ln>
              <a:solidFill>
                <a:schemeClr val="accent2">
                  <a:lumMod val="40000"/>
                  <a:lumOff val="60000"/>
                </a:schemeClr>
              </a:solidFill>
              <a:effectLst/>
            </a:endParaRPr>
          </a:p>
          <a:p>
            <a:pPr algn="ctr"/>
            <a:r>
              <a:rPr lang="zh-TW" altLang="en-US" sz="4000" b="1" cap="none" spc="0" dirty="0">
                <a:ln w="22225">
                  <a:solidFill>
                    <a:schemeClr val="accent2"/>
                  </a:solidFill>
                  <a:prstDash val="solid"/>
                </a:ln>
                <a:solidFill>
                  <a:schemeClr val="accent2">
                    <a:lumMod val="40000"/>
                    <a:lumOff val="60000"/>
                  </a:schemeClr>
                </a:solidFill>
                <a:effectLst/>
              </a:rPr>
              <a:t>刷卡系統</a:t>
            </a:r>
          </a:p>
        </p:txBody>
      </p:sp>
      <p:sp>
        <p:nvSpPr>
          <p:cNvPr id="2" name="矩形 1"/>
          <p:cNvSpPr/>
          <p:nvPr/>
        </p:nvSpPr>
        <p:spPr>
          <a:xfrm>
            <a:off x="7647215" y="4723939"/>
            <a:ext cx="1795236" cy="637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8985565" y="27251"/>
            <a:ext cx="524195" cy="213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559247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內容版面配置區 4" descr="一張含有 螢幕擷取畫面 的圖片&#10;&#10;描述是以非常高的可信度產生">
            <a:extLst>
              <a:ext uri="{FF2B5EF4-FFF2-40B4-BE49-F238E27FC236}">
                <a16:creationId xmlns="" xmlns:a16="http://schemas.microsoft.com/office/drawing/2014/main" id="{F90ABF32-D5B7-4F18-B0F7-586B30BBFA2B}"/>
              </a:ext>
            </a:extLst>
          </p:cNvPr>
          <p:cNvPicPr>
            <a:picLocks noChangeAspect="1"/>
          </p:cNvPicPr>
          <p:nvPr/>
        </p:nvPicPr>
        <p:blipFill rotWithShape="1">
          <a:blip r:embed="rId2">
            <a:extLst>
              <a:ext uri="{28A0092B-C50C-407E-A947-70E740481C1C}">
                <a14:useLocalDpi xmlns:a14="http://schemas.microsoft.com/office/drawing/2010/main" val="0"/>
              </a:ext>
            </a:extLst>
          </a:blip>
          <a:srcRect l="29144" t="23737" r="40205" b="8820"/>
          <a:stretch/>
        </p:blipFill>
        <p:spPr>
          <a:xfrm>
            <a:off x="5011744" y="-490451"/>
            <a:ext cx="6552045" cy="8109456"/>
          </a:xfrm>
          <a:prstGeom prst="rect">
            <a:avLst/>
          </a:prstGeom>
        </p:spPr>
      </p:pic>
      <p:sp>
        <p:nvSpPr>
          <p:cNvPr id="10" name="Content Placeholder 9">
            <a:extLst>
              <a:ext uri="{FF2B5EF4-FFF2-40B4-BE49-F238E27FC236}">
                <a16:creationId xmlns="" xmlns:a16="http://schemas.microsoft.com/office/drawing/2014/main" id="{702352FC-71AB-4B13-B91C-BA7B92CF922F}"/>
              </a:ext>
            </a:extLst>
          </p:cNvPr>
          <p:cNvSpPr>
            <a:spLocks noGrp="1"/>
          </p:cNvSpPr>
          <p:nvPr>
            <p:ph idx="1"/>
          </p:nvPr>
        </p:nvSpPr>
        <p:spPr>
          <a:xfrm>
            <a:off x="196518" y="2467241"/>
            <a:ext cx="4261260" cy="3415622"/>
          </a:xfrm>
        </p:spPr>
        <p:txBody>
          <a:bodyPr>
            <a:normAutofit/>
          </a:bodyPr>
          <a:lstStyle/>
          <a:p>
            <a:r>
              <a:rPr lang="zh-TW" altLang="en-US" b="1" dirty="0">
                <a:solidFill>
                  <a:srgbClr val="FF0000"/>
                </a:solidFill>
              </a:rPr>
              <a:t>注意：點選確定付款後，因系統要判斷交易之信用卡是否為國外卡，故等待時間最長為</a:t>
            </a:r>
            <a:r>
              <a:rPr lang="en-US" altLang="zh-TW" b="1" u="sng" dirty="0">
                <a:solidFill>
                  <a:schemeClr val="accent3">
                    <a:lumMod val="60000"/>
                    <a:lumOff val="40000"/>
                  </a:schemeClr>
                </a:solidFill>
              </a:rPr>
              <a:t>15</a:t>
            </a:r>
            <a:r>
              <a:rPr lang="zh-TW" altLang="en-US" b="1" u="sng" dirty="0">
                <a:solidFill>
                  <a:schemeClr val="accent3">
                    <a:lumMod val="60000"/>
                    <a:lumOff val="40000"/>
                  </a:schemeClr>
                </a:solidFill>
              </a:rPr>
              <a:t>秒</a:t>
            </a:r>
            <a:r>
              <a:rPr lang="zh-TW" altLang="en-US" b="1" dirty="0">
                <a:solidFill>
                  <a:srgbClr val="FF0000"/>
                </a:solidFill>
              </a:rPr>
              <a:t>，期間請避免重複點選或重新整理頁面，以免發生交易重複或交易失敗的問題。</a:t>
            </a:r>
            <a:endParaRPr lang="en-US" b="1" dirty="0">
              <a:solidFill>
                <a:srgbClr val="FF0000"/>
              </a:solidFill>
            </a:endParaRPr>
          </a:p>
        </p:txBody>
      </p:sp>
      <p:sp>
        <p:nvSpPr>
          <p:cNvPr id="14" name="矩形 13">
            <a:extLst>
              <a:ext uri="{FF2B5EF4-FFF2-40B4-BE49-F238E27FC236}">
                <a16:creationId xmlns="" xmlns:a16="http://schemas.microsoft.com/office/drawing/2014/main" id="{1BFF048B-BAC9-425D-95CF-22E8A4F3B58C}"/>
              </a:ext>
            </a:extLst>
          </p:cNvPr>
          <p:cNvSpPr/>
          <p:nvPr/>
        </p:nvSpPr>
        <p:spPr>
          <a:xfrm>
            <a:off x="695932" y="480848"/>
            <a:ext cx="3262432" cy="1323439"/>
          </a:xfrm>
          <a:prstGeom prst="rect">
            <a:avLst/>
          </a:prstGeom>
          <a:noFill/>
        </p:spPr>
        <p:txBody>
          <a:bodyPr wrap="none" lIns="91440" tIns="45720" rIns="91440" bIns="45720">
            <a:spAutoFit/>
          </a:bodyPr>
          <a:lstStyle/>
          <a:p>
            <a:pPr algn="ctr"/>
            <a:r>
              <a:rPr lang="zh-TW" altLang="en-US" sz="4000" b="1" cap="none" spc="0" dirty="0">
                <a:ln w="22225">
                  <a:solidFill>
                    <a:schemeClr val="accent2"/>
                  </a:solidFill>
                  <a:prstDash val="solid"/>
                </a:ln>
                <a:solidFill>
                  <a:schemeClr val="accent2">
                    <a:lumMod val="40000"/>
                    <a:lumOff val="60000"/>
                  </a:schemeClr>
                </a:solidFill>
                <a:effectLst/>
              </a:rPr>
              <a:t>使用線上金流</a:t>
            </a:r>
            <a:endParaRPr lang="en-US" altLang="zh-TW" sz="4000" b="1" cap="none" spc="0" dirty="0">
              <a:ln w="22225">
                <a:solidFill>
                  <a:schemeClr val="accent2"/>
                </a:solidFill>
                <a:prstDash val="solid"/>
              </a:ln>
              <a:solidFill>
                <a:schemeClr val="accent2">
                  <a:lumMod val="40000"/>
                  <a:lumOff val="60000"/>
                </a:schemeClr>
              </a:solidFill>
              <a:effectLst/>
            </a:endParaRPr>
          </a:p>
          <a:p>
            <a:pPr algn="ctr"/>
            <a:r>
              <a:rPr lang="zh-TW" altLang="en-US" sz="4000" b="1" cap="none" spc="0" dirty="0">
                <a:ln w="22225">
                  <a:solidFill>
                    <a:schemeClr val="accent2"/>
                  </a:solidFill>
                  <a:prstDash val="solid"/>
                </a:ln>
                <a:solidFill>
                  <a:schemeClr val="accent2">
                    <a:lumMod val="40000"/>
                    <a:lumOff val="60000"/>
                  </a:schemeClr>
                </a:solidFill>
                <a:effectLst/>
              </a:rPr>
              <a:t>刷卡系統</a:t>
            </a:r>
          </a:p>
        </p:txBody>
      </p:sp>
    </p:spTree>
    <p:extLst>
      <p:ext uri="{BB962C8B-B14F-4D97-AF65-F5344CB8AC3E}">
        <p14:creationId xmlns:p14="http://schemas.microsoft.com/office/powerpoint/2010/main" val="27767669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 xmlns:a16="http://schemas.microsoft.com/office/drawing/2014/main" id="{D6CF29CD-38B8-4924-BA11-6D60517487EF}"/>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242816"/>
            <a:ext cx="12192000" cy="26151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 xmlns:a16="http://schemas.microsoft.com/office/drawing/2014/main" id="{3D83F26F-C55B-4A92-9AFF-4894D14E27C5}"/>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96000" y="1060136"/>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圖片 6" descr="一張含有 螢幕擷取畫面 的圖片&#10;&#10;描述是以非常高的可信度產生">
            <a:extLst>
              <a:ext uri="{FF2B5EF4-FFF2-40B4-BE49-F238E27FC236}">
                <a16:creationId xmlns="" xmlns:a16="http://schemas.microsoft.com/office/drawing/2014/main" id="{4FDB2FA3-F3AD-41D2-8A0F-EDDC26DC5C5D}"/>
              </a:ext>
            </a:extLst>
          </p:cNvPr>
          <p:cNvPicPr>
            <a:picLocks noChangeAspect="1"/>
          </p:cNvPicPr>
          <p:nvPr/>
        </p:nvPicPr>
        <p:blipFill rotWithShape="1">
          <a:blip r:embed="rId2">
            <a:extLst>
              <a:ext uri="{28A0092B-C50C-407E-A947-70E740481C1C}">
                <a14:useLocalDpi xmlns:a14="http://schemas.microsoft.com/office/drawing/2010/main" val="0"/>
              </a:ext>
            </a:extLst>
          </a:blip>
          <a:srcRect l="23906" t="33333" r="26094" b="26112"/>
          <a:stretch/>
        </p:blipFill>
        <p:spPr>
          <a:xfrm>
            <a:off x="6411450" y="875311"/>
            <a:ext cx="5458813" cy="2490550"/>
          </a:xfrm>
          <a:prstGeom prst="rect">
            <a:avLst/>
          </a:prstGeom>
        </p:spPr>
      </p:pic>
      <p:pic>
        <p:nvPicPr>
          <p:cNvPr id="23" name="內容版面配置區 4" descr="一張含有 螢幕擷取畫面 的圖片&#10;&#10;描述是以非常高的可信度產生">
            <a:extLst>
              <a:ext uri="{FF2B5EF4-FFF2-40B4-BE49-F238E27FC236}">
                <a16:creationId xmlns="" xmlns:a16="http://schemas.microsoft.com/office/drawing/2014/main" id="{9257E8DC-C13C-4500-90BF-A5ABD4E509A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807" t="37286" r="30176" b="28566"/>
          <a:stretch/>
        </p:blipFill>
        <p:spPr>
          <a:xfrm>
            <a:off x="321734" y="810464"/>
            <a:ext cx="5458816" cy="2620244"/>
          </a:xfrm>
          <a:prstGeom prst="rect">
            <a:avLst/>
          </a:prstGeom>
        </p:spPr>
      </p:pic>
      <p:sp>
        <p:nvSpPr>
          <p:cNvPr id="2" name="標題 1">
            <a:extLst>
              <a:ext uri="{FF2B5EF4-FFF2-40B4-BE49-F238E27FC236}">
                <a16:creationId xmlns="" xmlns:a16="http://schemas.microsoft.com/office/drawing/2014/main" id="{84DFBD6F-0585-4C6F-BCE1-BFC302157544}"/>
              </a:ext>
            </a:extLst>
          </p:cNvPr>
          <p:cNvSpPr>
            <a:spLocks noGrp="1"/>
          </p:cNvSpPr>
          <p:nvPr>
            <p:ph type="title"/>
          </p:nvPr>
        </p:nvSpPr>
        <p:spPr>
          <a:xfrm>
            <a:off x="248749" y="4509516"/>
            <a:ext cx="11685014" cy="2193745"/>
          </a:xfrm>
        </p:spPr>
        <p:txBody>
          <a:bodyPr vert="horz" lIns="91440" tIns="45720" rIns="91440" bIns="45720" rtlCol="0" anchor="b">
            <a:noAutofit/>
          </a:bodyPr>
          <a:lstStyle/>
          <a:p>
            <a:pPr algn="ctr">
              <a:lnSpc>
                <a:spcPct val="150000"/>
              </a:lnSpc>
            </a:pPr>
            <a:r>
              <a:rPr lang="zh-TW" altLang="en-US" sz="2800" b="1" dirty="0">
                <a:solidFill>
                  <a:srgbClr val="002060"/>
                </a:solidFill>
              </a:rPr>
              <a:t>點擊“</a:t>
            </a:r>
            <a:r>
              <a:rPr lang="en-US" altLang="zh-TW" sz="2800" b="1" dirty="0" err="1">
                <a:solidFill>
                  <a:srgbClr val="002060"/>
                </a:solidFill>
              </a:rPr>
              <a:t>GomyEZ</a:t>
            </a:r>
            <a:r>
              <a:rPr lang="zh-TW" altLang="en-US" sz="2800" b="1" dirty="0">
                <a:solidFill>
                  <a:srgbClr val="002060"/>
                </a:solidFill>
              </a:rPr>
              <a:t>攜帶裝置便利刷卡”可進入攜帶版交易頁面，依序填入交易所需資料完畢後，點擊卻認定付款即可。</a:t>
            </a:r>
            <a:r>
              <a:rPr lang="zh-TW" altLang="en-US" sz="2800" b="1" dirty="0">
                <a:solidFill>
                  <a:srgbClr val="FF0000"/>
                </a:solidFill>
              </a:rPr>
              <a:t>（注意：點選確定付款後，因系統要判斷交易之信用卡是否為國外卡，故等待時間最長為</a:t>
            </a:r>
            <a:r>
              <a:rPr lang="en-US" altLang="zh-TW" sz="2800" b="1" dirty="0">
                <a:solidFill>
                  <a:srgbClr val="FF0000"/>
                </a:solidFill>
              </a:rPr>
              <a:t>15 </a:t>
            </a:r>
            <a:r>
              <a:rPr lang="zh-TW" altLang="en-US" sz="2800" b="1" dirty="0">
                <a:solidFill>
                  <a:srgbClr val="FF0000"/>
                </a:solidFill>
              </a:rPr>
              <a:t>秒，期間請避免重複點選或重新整理頁面，以免發生交易重複或交易失敗的問題。）</a:t>
            </a:r>
            <a:endParaRPr lang="en-US" altLang="zh-TW" sz="2800" b="1" dirty="0">
              <a:solidFill>
                <a:srgbClr val="FF0000"/>
              </a:solidFill>
            </a:endParaRPr>
          </a:p>
        </p:txBody>
      </p:sp>
      <p:sp>
        <p:nvSpPr>
          <p:cNvPr id="8" name="矩形 7"/>
          <p:cNvSpPr/>
          <p:nvPr/>
        </p:nvSpPr>
        <p:spPr>
          <a:xfrm>
            <a:off x="4015015" y="1358900"/>
            <a:ext cx="1729080" cy="637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64229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descr="一張含有 螢幕擷取畫面 的圖片&#10;&#10;描述是以非常高的可信度產生">
            <a:extLst>
              <a:ext uri="{FF2B5EF4-FFF2-40B4-BE49-F238E27FC236}">
                <a16:creationId xmlns="" xmlns:a16="http://schemas.microsoft.com/office/drawing/2014/main" id="{1A3AD482-1E8A-45CB-AE91-6CD3EABE5DC3}"/>
              </a:ext>
            </a:extLst>
          </p:cNvPr>
          <p:cNvPicPr>
            <a:picLocks noChangeAspect="1"/>
          </p:cNvPicPr>
          <p:nvPr/>
        </p:nvPicPr>
        <p:blipFill rotWithShape="1">
          <a:blip r:embed="rId2">
            <a:extLst>
              <a:ext uri="{28A0092B-C50C-407E-A947-70E740481C1C}">
                <a14:useLocalDpi xmlns:a14="http://schemas.microsoft.com/office/drawing/2010/main" val="0"/>
              </a:ext>
            </a:extLst>
          </a:blip>
          <a:srcRect l="39063" t="43194" r="38906" b="17500"/>
          <a:stretch/>
        </p:blipFill>
        <p:spPr>
          <a:xfrm>
            <a:off x="8047986" y="3121025"/>
            <a:ext cx="3376940" cy="3388994"/>
          </a:xfrm>
          <a:prstGeom prst="rect">
            <a:avLst/>
          </a:prstGeom>
        </p:spPr>
      </p:pic>
      <p:pic>
        <p:nvPicPr>
          <p:cNvPr id="20" name="內容版面配置區 4" descr="一張含有 螢幕擷取畫面 的圖片&#10;&#10;描述是以非常高的可信度產生">
            <a:extLst>
              <a:ext uri="{FF2B5EF4-FFF2-40B4-BE49-F238E27FC236}">
                <a16:creationId xmlns="" xmlns:a16="http://schemas.microsoft.com/office/drawing/2014/main" id="{708153ED-0C12-4610-B36A-7131F3F9CEA8}"/>
              </a:ext>
            </a:extLst>
          </p:cNvPr>
          <p:cNvPicPr>
            <a:picLocks noChangeAspect="1"/>
          </p:cNvPicPr>
          <p:nvPr/>
        </p:nvPicPr>
        <p:blipFill rotWithShape="1">
          <a:blip r:embed="rId3">
            <a:extLst>
              <a:ext uri="{28A0092B-C50C-407E-A947-70E740481C1C}">
                <a14:useLocalDpi xmlns:a14="http://schemas.microsoft.com/office/drawing/2010/main" val="0"/>
              </a:ext>
            </a:extLst>
          </a:blip>
          <a:srcRect l="30176" t="19117" r="29437" b="48048"/>
          <a:stretch/>
        </p:blipFill>
        <p:spPr>
          <a:xfrm>
            <a:off x="6403300" y="283076"/>
            <a:ext cx="5506760" cy="2518340"/>
          </a:xfrm>
          <a:prstGeom prst="rect">
            <a:avLst/>
          </a:prstGeom>
        </p:spPr>
      </p:pic>
      <p:sp>
        <p:nvSpPr>
          <p:cNvPr id="21" name="Content Placeholder 11">
            <a:extLst>
              <a:ext uri="{FF2B5EF4-FFF2-40B4-BE49-F238E27FC236}">
                <a16:creationId xmlns="" xmlns:a16="http://schemas.microsoft.com/office/drawing/2014/main" id="{A8EDF1E4-F8C8-47E6-857B-354EF21A31D4}"/>
              </a:ext>
            </a:extLst>
          </p:cNvPr>
          <p:cNvSpPr>
            <a:spLocks noGrp="1"/>
          </p:cNvSpPr>
          <p:nvPr>
            <p:ph idx="1"/>
          </p:nvPr>
        </p:nvSpPr>
        <p:spPr>
          <a:xfrm>
            <a:off x="707215" y="912722"/>
            <a:ext cx="5388785" cy="4853078"/>
          </a:xfrm>
        </p:spPr>
        <p:txBody>
          <a:bodyPr>
            <a:normAutofit/>
          </a:bodyPr>
          <a:lstStyle/>
          <a:p>
            <a:pPr>
              <a:lnSpc>
                <a:spcPct val="150000"/>
              </a:lnSpc>
            </a:pPr>
            <a:r>
              <a:rPr lang="zh-TW" altLang="zh-TW" sz="3200" b="1" dirty="0"/>
              <a:t>點擊</a:t>
            </a:r>
            <a:r>
              <a:rPr lang="en-US" altLang="zh-TW" sz="3200" b="1" dirty="0"/>
              <a:t>“</a:t>
            </a:r>
            <a:r>
              <a:rPr lang="en-US" altLang="zh-TW" sz="3200" b="1" dirty="0" err="1"/>
              <a:t>QRcode</a:t>
            </a:r>
            <a:r>
              <a:rPr lang="zh-TW" altLang="zh-TW" sz="3200" b="1" dirty="0"/>
              <a:t>廣告刷卡掃描版</a:t>
            </a:r>
            <a:r>
              <a:rPr lang="en-US" altLang="zh-TW" sz="3200" b="1" dirty="0"/>
              <a:t>”</a:t>
            </a:r>
            <a:r>
              <a:rPr lang="zh-TW" altLang="zh-TW" sz="3200" b="1" dirty="0"/>
              <a:t>可產生</a:t>
            </a:r>
            <a:r>
              <a:rPr lang="en-US" altLang="zh-TW" sz="3200" b="1" dirty="0" err="1"/>
              <a:t>QRcode</a:t>
            </a:r>
            <a:r>
              <a:rPr lang="zh-TW" altLang="zh-TW" sz="3200" b="1" dirty="0"/>
              <a:t>連結</a:t>
            </a:r>
            <a:r>
              <a:rPr lang="en-US" altLang="zh-TW" sz="3200" b="1" dirty="0"/>
              <a:t>(</a:t>
            </a:r>
            <a:r>
              <a:rPr lang="zh-TW" altLang="zh-TW" sz="3200" b="1" dirty="0"/>
              <a:t>在此產出的</a:t>
            </a:r>
            <a:r>
              <a:rPr lang="en-US" altLang="zh-TW" sz="3200" b="1" dirty="0" err="1"/>
              <a:t>QRcode</a:t>
            </a:r>
            <a:r>
              <a:rPr lang="zh-TW" altLang="zh-TW" sz="3200" b="1" dirty="0"/>
              <a:t>皆為店家專屬</a:t>
            </a:r>
            <a:r>
              <a:rPr lang="en-US" altLang="zh-TW" sz="3200" b="1" dirty="0" err="1"/>
              <a:t>QRcode</a:t>
            </a:r>
            <a:r>
              <a:rPr lang="en-US" altLang="zh-TW" sz="3200" b="1" dirty="0"/>
              <a:t>)</a:t>
            </a:r>
            <a:r>
              <a:rPr lang="zh-TW" altLang="zh-TW" sz="3200" b="1" dirty="0"/>
              <a:t>，消費者使用攜帶裝置掃描後，即可進入</a:t>
            </a:r>
            <a:r>
              <a:rPr lang="en-US" altLang="zh-TW" sz="3200" b="1" dirty="0" err="1"/>
              <a:t>GomyEZ</a:t>
            </a:r>
            <a:r>
              <a:rPr lang="zh-TW" altLang="zh-TW" sz="3200" b="1" dirty="0"/>
              <a:t>刷卡頁面進行交易</a:t>
            </a:r>
            <a:endParaRPr lang="en-US" sz="3200" b="1" dirty="0"/>
          </a:p>
        </p:txBody>
      </p:sp>
      <p:sp>
        <p:nvSpPr>
          <p:cNvPr id="8" name="矩形 7"/>
          <p:cNvSpPr/>
          <p:nvPr/>
        </p:nvSpPr>
        <p:spPr>
          <a:xfrm>
            <a:off x="10049594" y="1432099"/>
            <a:ext cx="1795236" cy="637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rot="5400000">
            <a:off x="10433290" y="2374916"/>
            <a:ext cx="1027845" cy="369332"/>
          </a:xfrm>
          <a:prstGeom prst="rect">
            <a:avLst/>
          </a:prstGeom>
        </p:spPr>
        <p:txBody>
          <a:bodyPr wrap="none">
            <a:spAutoFit/>
          </a:bodyPr>
          <a:lstStyle/>
          <a:p>
            <a:r>
              <a:rPr lang="en-US" altLang="zh-TW" dirty="0" smtClean="0">
                <a:solidFill>
                  <a:srgbClr val="FF0000"/>
                </a:solidFill>
              </a:rPr>
              <a:t>---------</a:t>
            </a:r>
            <a:r>
              <a:rPr lang="zh-TW" altLang="en-US" dirty="0" smtClean="0">
                <a:solidFill>
                  <a:srgbClr val="FF0000"/>
                </a:solidFill>
              </a:rPr>
              <a:t>→</a:t>
            </a:r>
            <a:endParaRPr lang="zh-TW" altLang="en-US" dirty="0"/>
          </a:p>
        </p:txBody>
      </p:sp>
    </p:spTree>
    <p:extLst>
      <p:ext uri="{BB962C8B-B14F-4D97-AF65-F5344CB8AC3E}">
        <p14:creationId xmlns:p14="http://schemas.microsoft.com/office/powerpoint/2010/main" val="1878569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0" name="內容版面配置區 4">
            <a:extLst>
              <a:ext uri="{FF2B5EF4-FFF2-40B4-BE49-F238E27FC236}">
                <a16:creationId xmlns="" xmlns:a16="http://schemas.microsoft.com/office/drawing/2014/main" id="{29CC7FED-F3C7-4901-B930-178223BC9CA3}"/>
              </a:ext>
            </a:extLst>
          </p:cNvPr>
          <p:cNvPicPr>
            <a:picLocks noChangeAspect="1"/>
          </p:cNvPicPr>
          <p:nvPr/>
        </p:nvPicPr>
        <p:blipFill rotWithShape="1">
          <a:blip r:embed="rId2">
            <a:extLst>
              <a:ext uri="{28A0092B-C50C-407E-A947-70E740481C1C}">
                <a14:useLocalDpi xmlns:a14="http://schemas.microsoft.com/office/drawing/2010/main" val="0"/>
              </a:ext>
            </a:extLst>
          </a:blip>
          <a:srcRect l="27095" t="33055" r="27647" b="19267"/>
          <a:stretch/>
        </p:blipFill>
        <p:spPr>
          <a:xfrm>
            <a:off x="4684145" y="1188218"/>
            <a:ext cx="7507855" cy="4449102"/>
          </a:xfrm>
          <a:prstGeom prst="rect">
            <a:avLst/>
          </a:prstGeom>
        </p:spPr>
      </p:pic>
      <p:sp>
        <p:nvSpPr>
          <p:cNvPr id="2" name="標題 1">
            <a:extLst>
              <a:ext uri="{FF2B5EF4-FFF2-40B4-BE49-F238E27FC236}">
                <a16:creationId xmlns="" xmlns:a16="http://schemas.microsoft.com/office/drawing/2014/main" id="{FE2C0E7F-608E-44ED-A581-5491A4F4B49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zh-TW" altLang="en-US" b="1" u="sng" dirty="0">
                <a:solidFill>
                  <a:schemeClr val="accent3">
                    <a:lumMod val="60000"/>
                    <a:lumOff val="40000"/>
                  </a:schemeClr>
                </a:solidFill>
              </a:rPr>
              <a:t>帳戶功能</a:t>
            </a:r>
          </a:p>
        </p:txBody>
      </p:sp>
      <p:sp>
        <p:nvSpPr>
          <p:cNvPr id="21" name="Content Placeholder 9">
            <a:extLst>
              <a:ext uri="{FF2B5EF4-FFF2-40B4-BE49-F238E27FC236}">
                <a16:creationId xmlns="" xmlns:a16="http://schemas.microsoft.com/office/drawing/2014/main" id="{CDBF3C2E-B63D-4BC1-965B-C5F882925793}"/>
              </a:ext>
            </a:extLst>
          </p:cNvPr>
          <p:cNvSpPr>
            <a:spLocks noGrp="1"/>
          </p:cNvSpPr>
          <p:nvPr>
            <p:ph idx="1"/>
          </p:nvPr>
        </p:nvSpPr>
        <p:spPr>
          <a:xfrm>
            <a:off x="519180" y="2806718"/>
            <a:ext cx="3963920" cy="3797281"/>
          </a:xfrm>
        </p:spPr>
        <p:txBody>
          <a:bodyPr>
            <a:normAutofit/>
          </a:bodyPr>
          <a:lstStyle/>
          <a:p>
            <a:pPr>
              <a:lnSpc>
                <a:spcPct val="150000"/>
              </a:lnSpc>
            </a:pPr>
            <a:r>
              <a:rPr lang="zh-TW" altLang="en-US" dirty="0">
                <a:solidFill>
                  <a:schemeClr val="bg1"/>
                </a:solidFill>
              </a:rPr>
              <a:t>欲使用帳戶功能，請使用　</a:t>
            </a:r>
            <a:r>
              <a:rPr lang="en-US" altLang="zh-TW" dirty="0" err="1">
                <a:solidFill>
                  <a:schemeClr val="bg1"/>
                </a:solidFill>
              </a:rPr>
              <a:t>Gomypay</a:t>
            </a:r>
            <a:r>
              <a:rPr lang="zh-TW" altLang="en-US" dirty="0">
                <a:solidFill>
                  <a:schemeClr val="bg1"/>
                </a:solidFill>
              </a:rPr>
              <a:t>官網，點選帳戶登入使用</a:t>
            </a:r>
            <a:endParaRPr lang="en-US" altLang="zh-TW" dirty="0">
              <a:solidFill>
                <a:schemeClr val="bg1"/>
              </a:solidFill>
            </a:endParaRPr>
          </a:p>
        </p:txBody>
      </p:sp>
      <p:sp>
        <p:nvSpPr>
          <p:cNvPr id="7" name="矩形 6"/>
          <p:cNvSpPr/>
          <p:nvPr/>
        </p:nvSpPr>
        <p:spPr>
          <a:xfrm>
            <a:off x="9949842" y="1209966"/>
            <a:ext cx="648885" cy="2780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388834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6E2436E-AC16-48C4-8FD3-5230256E3B78}"/>
              </a:ext>
            </a:extLst>
          </p:cNvPr>
          <p:cNvSpPr>
            <a:spLocks noGrp="1"/>
          </p:cNvSpPr>
          <p:nvPr>
            <p:ph type="title"/>
          </p:nvPr>
        </p:nvSpPr>
        <p:spPr/>
        <p:txBody>
          <a:bodyPr/>
          <a:lstStyle/>
          <a:p>
            <a:endParaRPr lang="zh-TW" altLang="en-US"/>
          </a:p>
        </p:txBody>
      </p:sp>
      <p:pic>
        <p:nvPicPr>
          <p:cNvPr id="5" name="內容版面配置區 4" descr="一張含有 螢幕擷取畫面 的圖片&#10;&#10;描述是以非常高的可信度產生">
            <a:extLst>
              <a:ext uri="{FF2B5EF4-FFF2-40B4-BE49-F238E27FC236}">
                <a16:creationId xmlns="" xmlns:a16="http://schemas.microsoft.com/office/drawing/2014/main" id="{C207AC41-49DF-4A6D-B942-FED5826DEC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265" t="29625" r="25374" b="20904"/>
          <a:stretch/>
        </p:blipFill>
        <p:spPr>
          <a:xfrm>
            <a:off x="431799" y="158516"/>
            <a:ext cx="11963401" cy="6610584"/>
          </a:xfrm>
        </p:spPr>
      </p:pic>
    </p:spTree>
    <p:extLst>
      <p:ext uri="{BB962C8B-B14F-4D97-AF65-F5344CB8AC3E}">
        <p14:creationId xmlns:p14="http://schemas.microsoft.com/office/powerpoint/2010/main" val="32626028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413</TotalTime>
  <Words>757</Words>
  <Application>Microsoft Office PowerPoint</Application>
  <PresentationFormat>自訂</PresentationFormat>
  <Paragraphs>45</Paragraphs>
  <Slides>21</Slides>
  <Notes>0</Notes>
  <HiddenSlides>0</HiddenSlides>
  <MMClips>0</MMClips>
  <ScaleCrop>false</ScaleCrop>
  <HeadingPairs>
    <vt:vector size="4" baseType="variant">
      <vt:variant>
        <vt:lpstr>佈景主題</vt:lpstr>
      </vt:variant>
      <vt:variant>
        <vt:i4>2</vt:i4>
      </vt:variant>
      <vt:variant>
        <vt:lpstr>投影片標題</vt:lpstr>
      </vt:variant>
      <vt:variant>
        <vt:i4>21</vt:i4>
      </vt:variant>
    </vt:vector>
  </HeadingPairs>
  <TitlesOfParts>
    <vt:vector size="23" baseType="lpstr">
      <vt:lpstr>Office 佈景主題</vt:lpstr>
      <vt:lpstr>Office Theme</vt:lpstr>
      <vt:lpstr>萬事達線上金流刷卡系統</vt:lpstr>
      <vt:lpstr>PowerPoint 簡報</vt:lpstr>
      <vt:lpstr>PowerPoint 簡報</vt:lpstr>
      <vt:lpstr>PowerPoint 簡報</vt:lpstr>
      <vt:lpstr>PowerPoint 簡報</vt:lpstr>
      <vt:lpstr>點擊“GomyEZ攜帶裝置便利刷卡”可進入攜帶版交易頁面，依序填入交易所需資料完畢後，點擊卻認定付款即可。（注意：點選確定付款後，因系統要判斷交易之信用卡是否為國外卡，故等待時間最長為15 秒，期間請避免重複點選或重新整理頁面，以免發生交易重複或交易失敗的問題。）</vt:lpstr>
      <vt:lpstr>PowerPoint 簡報</vt:lpstr>
      <vt:lpstr>帳戶功能</vt:lpstr>
      <vt:lpstr>PowerPoint 簡報</vt:lpstr>
      <vt:lpstr>黑名單卡號管理</vt:lpstr>
      <vt:lpstr>發送簡訊記錄</vt:lpstr>
      <vt:lpstr>檔案下載：店家可在此頁面下載相關文件資訊如：操作手冊等 交易資料：店家所有交易資料及記錄皆可在此查詢，點選網路右上方查詢紀錄，輸入查詢的資料即可；如下圖所示</vt:lpstr>
      <vt:lpstr>授權交易：為最高權限者在此手動輸入店家客戶信用卡客戶信用卡交易授權資料，如下圖所示</vt:lpstr>
      <vt:lpstr>新增定期扣款： 批次授權即是信用卡分期付款，最高權限者可在此輸入首期金額(無首期金額者請輸入0)、分期總金額(不包含首期金額)、分期期數、分期開始付款日期、分期扣款日、商品資訊......等。</vt:lpstr>
      <vt:lpstr>定期扣款管理：所有批次授權資料皆可在此管理，包括交易成功與否、解約或是修改......等。 注意：回單方式為本公司系統預設，故不需設定 </vt:lpstr>
      <vt:lpstr>調單資料：如客戶在信用卡交易時有疑慮，可在此查詢</vt:lpstr>
      <vt:lpstr>退貨資料：欲退貨需先進入交易資料頁面辦理，交易資料頁面中的明細中會看見退貨申請的選項(如下圖)，點選後，填寫完退貨原因後點選退貨申請，即可完成退貨流程(此時退貨頁面才會顯示該退貨紀錄)。 </vt:lpstr>
      <vt:lpstr>欲查詢退貨紀錄，可至退貨管理頁面，點選右上方查詢即可顯示該退貨紀錄。</vt:lpstr>
      <vt:lpstr>撥款資料：此功能可看見撥款金額以及撥款時間，以便店家對帳使用</vt:lpstr>
      <vt:lpstr>發票資料：此功能可查詢款項之發票紀錄，若要篩選區間資料可點選右上角查詢</vt:lpstr>
      <vt:lpstr>請款資料： 當店家客戶信用卡交易成功後，可在7至10天後勾選請款資料，資料送出後，工作天約2日即可在撥款資料查詢是否撥款成功，或是查詢您當初所填寫的銀行存摺。 請注意：每一筆虛擬號交易無論交易金額大小皆收取17元辦理手續費用。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義青 周</dc:creator>
  <cp:lastModifiedBy>Windows User</cp:lastModifiedBy>
  <cp:revision>49</cp:revision>
  <dcterms:created xsi:type="dcterms:W3CDTF">2018-04-10T06:27:24Z</dcterms:created>
  <dcterms:modified xsi:type="dcterms:W3CDTF">2018-04-13T07:45:23Z</dcterms:modified>
</cp:coreProperties>
</file>